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5"/>
  </p:notesMasterIdLst>
  <p:sldIdLst>
    <p:sldId id="306" r:id="rId5"/>
    <p:sldId id="365" r:id="rId6"/>
    <p:sldId id="364" r:id="rId7"/>
    <p:sldId id="366" r:id="rId8"/>
    <p:sldId id="367" r:id="rId9"/>
    <p:sldId id="362" r:id="rId10"/>
    <p:sldId id="363" r:id="rId11"/>
    <p:sldId id="369" r:id="rId12"/>
    <p:sldId id="370" r:id="rId13"/>
    <p:sldId id="376" r:id="rId14"/>
    <p:sldId id="377" r:id="rId15"/>
    <p:sldId id="373" r:id="rId16"/>
    <p:sldId id="378" r:id="rId17"/>
    <p:sldId id="374" r:id="rId18"/>
    <p:sldId id="379" r:id="rId19"/>
    <p:sldId id="380" r:id="rId20"/>
    <p:sldId id="381" r:id="rId21"/>
    <p:sldId id="384" r:id="rId22"/>
    <p:sldId id="383" r:id="rId23"/>
    <p:sldId id="382"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66"/>
    <a:srgbClr val="FFCC66"/>
    <a:srgbClr val="42AA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94" autoAdjust="0"/>
    <p:restoredTop sz="96860" autoAdjust="0"/>
  </p:normalViewPr>
  <p:slideViewPr>
    <p:cSldViewPr snapToGrid="0">
      <p:cViewPr varScale="1">
        <p:scale>
          <a:sx n="154" d="100"/>
          <a:sy n="154" d="100"/>
        </p:scale>
        <p:origin x="1050"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jpe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12/30/2024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12/30/2024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12/30/2024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12/30/2024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12/30/2024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12/30/2024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12/30/2024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12/30/2024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12/30/2024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12/30/2024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12/30/2024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12/30/2024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12/30/2024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12/30/2024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12/30/2024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12/30/2024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12/30/2024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12/30/2024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12/30/2024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8AB43AA0-6CD8-9890-B0FB-3750705A4CA9}"/>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B005A6CC-F789-1E66-431E-D5EA687FEF67}"/>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3" name="Content Placeholder 2">
            <a:extLst>
              <a:ext uri="{FF2B5EF4-FFF2-40B4-BE49-F238E27FC236}">
                <a16:creationId xmlns:a16="http://schemas.microsoft.com/office/drawing/2014/main" id="{1A9D02C0-AFC3-E33E-8C4C-13FCB0F6EEB5}"/>
              </a:ext>
            </a:extLst>
          </p:cNvPr>
          <p:cNvSpPr>
            <a:spLocks noGrp="1"/>
          </p:cNvSpPr>
          <p:nvPr>
            <p:ph idx="1"/>
          </p:nvPr>
        </p:nvSpPr>
        <p:spPr>
          <a:xfrm>
            <a:off x="5907111" y="514766"/>
            <a:ext cx="6284889" cy="6190558"/>
          </a:xfrm>
        </p:spPr>
        <p:txBody>
          <a:bodyPr>
            <a:noAutofit/>
          </a:bodyPr>
          <a:lstStyle/>
          <a:p>
            <a:pPr marL="0" indent="0">
              <a:lnSpc>
                <a:spcPct val="110000"/>
              </a:lnSpc>
              <a:buNone/>
            </a:pPr>
            <a:r>
              <a:rPr lang="tr-TR" sz="1800" b="1" dirty="0">
                <a:solidFill>
                  <a:srgbClr val="FF0000"/>
                </a:solidFill>
              </a:rPr>
              <a:t> 10.1 </a:t>
            </a:r>
            <a:r>
              <a:rPr lang="tr-TR" sz="1800" b="1" dirty="0">
                <a:solidFill>
                  <a:schemeClr val="bg1"/>
                </a:solidFill>
              </a:rPr>
              <a:t>General</a:t>
            </a:r>
            <a:endParaRPr lang="en-GB" sz="1800" b="1" dirty="0">
              <a:solidFill>
                <a:schemeClr val="bg1"/>
              </a:solidFill>
            </a:endParaRPr>
          </a:p>
          <a:p>
            <a:pPr marL="0" indent="0">
              <a:lnSpc>
                <a:spcPct val="110000"/>
              </a:lnSpc>
              <a:buNone/>
            </a:pPr>
            <a:r>
              <a:rPr lang="tr-TR" sz="1800" b="1" dirty="0">
                <a:solidFill>
                  <a:srgbClr val="FF0000"/>
                </a:solidFill>
              </a:rPr>
              <a:t> 10.2 </a:t>
            </a:r>
            <a:r>
              <a:rPr lang="tr-TR" sz="1800" b="1" dirty="0" err="1">
                <a:solidFill>
                  <a:schemeClr val="bg1"/>
                </a:solidFill>
              </a:rPr>
              <a:t>Wait</a:t>
            </a:r>
            <a:r>
              <a:rPr lang="tr-TR" sz="1800" b="1" dirty="0">
                <a:solidFill>
                  <a:schemeClr val="bg1"/>
                </a:solidFill>
              </a:rPr>
              <a:t> Statement</a:t>
            </a:r>
            <a:endParaRPr lang="en-GB" sz="1800" b="1" dirty="0">
              <a:solidFill>
                <a:schemeClr val="bg1"/>
              </a:solidFill>
            </a:endParaRPr>
          </a:p>
          <a:p>
            <a:pPr marL="0" indent="0">
              <a:lnSpc>
                <a:spcPct val="110000"/>
              </a:lnSpc>
              <a:buNone/>
            </a:pPr>
            <a:r>
              <a:rPr lang="tr-TR" sz="1800" b="1" dirty="0">
                <a:solidFill>
                  <a:srgbClr val="FF0000"/>
                </a:solidFill>
              </a:rPr>
              <a:t> 10.3 </a:t>
            </a:r>
            <a:r>
              <a:rPr lang="tr-TR" sz="1800" b="1" dirty="0" err="1">
                <a:solidFill>
                  <a:schemeClr val="bg1"/>
                </a:solidFill>
              </a:rPr>
              <a:t>Assertion</a:t>
            </a:r>
            <a:r>
              <a:rPr lang="tr-TR" sz="1800" b="1" dirty="0">
                <a:solidFill>
                  <a:schemeClr val="bg1"/>
                </a:solidFill>
              </a:rPr>
              <a:t> Statement</a:t>
            </a:r>
            <a:endParaRPr lang="en-GB" sz="1800" b="1" dirty="0">
              <a:solidFill>
                <a:schemeClr val="bg1"/>
              </a:solidFill>
            </a:endParaRPr>
          </a:p>
          <a:p>
            <a:pPr marL="0" indent="0">
              <a:lnSpc>
                <a:spcPct val="110000"/>
              </a:lnSpc>
              <a:buNone/>
            </a:pPr>
            <a:r>
              <a:rPr lang="en-US" sz="1800" b="1" dirty="0">
                <a:solidFill>
                  <a:srgbClr val="FF0000"/>
                </a:solidFill>
              </a:rPr>
              <a:t> </a:t>
            </a:r>
            <a:r>
              <a:rPr lang="tr-TR" sz="1800" b="1" dirty="0">
                <a:solidFill>
                  <a:srgbClr val="FF0000"/>
                </a:solidFill>
              </a:rPr>
              <a:t>10</a:t>
            </a:r>
            <a:r>
              <a:rPr lang="en-US" sz="1800" b="1" dirty="0">
                <a:solidFill>
                  <a:srgbClr val="FF0000"/>
                </a:solidFill>
              </a:rPr>
              <a:t>.</a:t>
            </a:r>
            <a:r>
              <a:rPr lang="tr-TR" sz="1800" b="1" dirty="0">
                <a:solidFill>
                  <a:srgbClr val="FF0000"/>
                </a:solidFill>
              </a:rPr>
              <a:t>4</a:t>
            </a:r>
            <a:r>
              <a:rPr lang="en-US" sz="1800" b="1" dirty="0">
                <a:solidFill>
                  <a:srgbClr val="FF0000"/>
                </a:solidFill>
              </a:rPr>
              <a:t> </a:t>
            </a:r>
            <a:r>
              <a:rPr lang="tr-TR" sz="1800" b="1" dirty="0">
                <a:solidFill>
                  <a:schemeClr val="bg1"/>
                </a:solidFill>
              </a:rPr>
              <a:t>Report Statement</a:t>
            </a:r>
            <a:endParaRPr lang="en-US" sz="1800" b="1" dirty="0">
              <a:solidFill>
                <a:schemeClr val="bg1"/>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5</a:t>
            </a:r>
            <a:r>
              <a:rPr lang="en-US" sz="1800" b="1" dirty="0">
                <a:solidFill>
                  <a:srgbClr val="FF0000"/>
                </a:solidFill>
              </a:rPr>
              <a:t> </a:t>
            </a:r>
            <a:r>
              <a:rPr lang="tr-TR" sz="1800" b="1" dirty="0" err="1">
                <a:solidFill>
                  <a:schemeClr val="bg1"/>
                </a:solidFill>
              </a:rPr>
              <a:t>Variable</a:t>
            </a:r>
            <a:r>
              <a:rPr lang="tr-TR" sz="1800" b="1" dirty="0">
                <a:solidFill>
                  <a:schemeClr val="bg1"/>
                </a:solidFill>
              </a:rPr>
              <a:t> </a:t>
            </a:r>
            <a:r>
              <a:rPr lang="tr-TR" sz="1800" b="1" dirty="0" err="1">
                <a:solidFill>
                  <a:schemeClr val="bg1"/>
                </a:solidFill>
              </a:rPr>
              <a:t>Assignment</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6</a:t>
            </a:r>
            <a:r>
              <a:rPr lang="en-US" sz="1800" b="1" dirty="0">
                <a:solidFill>
                  <a:srgbClr val="FF0000"/>
                </a:solidFill>
              </a:rPr>
              <a:t> </a:t>
            </a:r>
            <a:r>
              <a:rPr lang="tr-TR" sz="1800" b="1" dirty="0" err="1">
                <a:solidFill>
                  <a:schemeClr val="bg1"/>
                </a:solidFill>
              </a:rPr>
              <a:t>Procedure</a:t>
            </a:r>
            <a:r>
              <a:rPr lang="tr-TR" sz="1800" b="1" dirty="0">
                <a:solidFill>
                  <a:schemeClr val="bg1"/>
                </a:solidFill>
              </a:rPr>
              <a:t> Call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7</a:t>
            </a:r>
            <a:r>
              <a:rPr lang="en-US" sz="1800" b="1" dirty="0">
                <a:solidFill>
                  <a:srgbClr val="FF0000"/>
                </a:solidFill>
              </a:rPr>
              <a:t> </a:t>
            </a:r>
            <a:r>
              <a:rPr lang="tr-TR" sz="1800" b="1" dirty="0" err="1">
                <a:solidFill>
                  <a:schemeClr val="bg1"/>
                </a:solidFill>
              </a:rPr>
              <a:t>If</a:t>
            </a:r>
            <a:r>
              <a:rPr lang="tr-TR" sz="1800" b="1" dirty="0">
                <a:solidFill>
                  <a:schemeClr val="bg1"/>
                </a:solidFill>
              </a:rPr>
              <a:t> Statement</a:t>
            </a:r>
            <a:endParaRPr lang="tr-TR" sz="1800" b="1" dirty="0">
              <a:solidFill>
                <a:srgbClr val="FF0000"/>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8</a:t>
            </a:r>
            <a:r>
              <a:rPr lang="en-US" sz="1800" b="1" dirty="0">
                <a:solidFill>
                  <a:srgbClr val="FF0000"/>
                </a:solidFill>
              </a:rPr>
              <a:t> </a:t>
            </a:r>
            <a:r>
              <a:rPr lang="tr-TR" sz="1800" b="1" dirty="0">
                <a:solidFill>
                  <a:schemeClr val="bg1"/>
                </a:solidFill>
              </a:rPr>
              <a:t>Case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9</a:t>
            </a:r>
            <a:r>
              <a:rPr lang="en-US" sz="1800" b="1" dirty="0">
                <a:solidFill>
                  <a:srgbClr val="FF0000"/>
                </a:solidFill>
              </a:rPr>
              <a:t> </a:t>
            </a:r>
            <a:r>
              <a:rPr lang="tr-TR" sz="1800" b="1" dirty="0" err="1">
                <a:solidFill>
                  <a:schemeClr val="bg1"/>
                </a:solidFill>
              </a:rPr>
              <a:t>Loop</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10</a:t>
            </a:r>
            <a:r>
              <a:rPr lang="en-US" sz="1800" b="1" dirty="0">
                <a:solidFill>
                  <a:srgbClr val="FF0000"/>
                </a:solidFill>
              </a:rPr>
              <a:t> </a:t>
            </a:r>
            <a:r>
              <a:rPr lang="tr-TR" sz="1800" b="1" dirty="0" err="1">
                <a:solidFill>
                  <a:schemeClr val="bg1"/>
                </a:solidFill>
              </a:rPr>
              <a:t>Next</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11</a:t>
            </a:r>
            <a:r>
              <a:rPr lang="en-US" sz="1800" b="1" dirty="0">
                <a:solidFill>
                  <a:srgbClr val="FF0000"/>
                </a:solidFill>
              </a:rPr>
              <a:t> </a:t>
            </a:r>
            <a:r>
              <a:rPr lang="tr-TR" sz="1800" b="1" dirty="0" err="1">
                <a:solidFill>
                  <a:schemeClr val="bg1"/>
                </a:solidFill>
              </a:rPr>
              <a:t>Exit</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12</a:t>
            </a:r>
            <a:r>
              <a:rPr lang="tr-TR" sz="1800" b="1" dirty="0">
                <a:solidFill>
                  <a:schemeClr val="bg1"/>
                </a:solidFill>
              </a:rPr>
              <a:t>Return Statement</a:t>
            </a:r>
            <a:r>
              <a:rPr lang="en-US" sz="1800" b="1" dirty="0">
                <a:solidFill>
                  <a:schemeClr val="bg1"/>
                </a:solidFill>
              </a:rPr>
              <a:t> </a:t>
            </a:r>
            <a:endParaRPr lang="tr-TR" sz="1800" b="1" dirty="0">
              <a:solidFill>
                <a:schemeClr val="bg1"/>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13 </a:t>
            </a:r>
            <a:r>
              <a:rPr lang="tr-TR" sz="1800" b="1" dirty="0" err="1">
                <a:solidFill>
                  <a:schemeClr val="bg1"/>
                </a:solidFill>
              </a:rPr>
              <a:t>Null</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14 </a:t>
            </a:r>
            <a:r>
              <a:rPr lang="tr-TR" sz="1800" b="1" dirty="0" err="1">
                <a:solidFill>
                  <a:schemeClr val="bg1"/>
                </a:solidFill>
              </a:rPr>
              <a:t>Sequential</a:t>
            </a:r>
            <a:r>
              <a:rPr lang="tr-TR" sz="1800" b="1" dirty="0">
                <a:solidFill>
                  <a:schemeClr val="bg1"/>
                </a:solidFill>
              </a:rPr>
              <a:t> </a:t>
            </a:r>
            <a:r>
              <a:rPr lang="tr-TR" sz="1800" b="1" dirty="0" err="1">
                <a:solidFill>
                  <a:schemeClr val="bg1"/>
                </a:solidFill>
              </a:rPr>
              <a:t>Block</a:t>
            </a:r>
            <a:r>
              <a:rPr lang="tr-TR" sz="1800" b="1" dirty="0">
                <a:solidFill>
                  <a:schemeClr val="bg1"/>
                </a:solidFill>
              </a:rPr>
              <a:t> Statement</a:t>
            </a:r>
            <a:endParaRPr lang="en-US" sz="1800" b="1" dirty="0">
              <a:solidFill>
                <a:schemeClr val="bg1"/>
              </a:solidFill>
            </a:endParaRPr>
          </a:p>
          <a:p>
            <a:pPr marL="0" indent="0">
              <a:lnSpc>
                <a:spcPct val="110000"/>
              </a:lnSpc>
              <a:buNone/>
            </a:pPr>
            <a:endParaRPr lang="en-US" b="1" dirty="0">
              <a:solidFill>
                <a:schemeClr val="bg1"/>
              </a:solidFill>
            </a:endParaRPr>
          </a:p>
        </p:txBody>
      </p:sp>
      <p:sp>
        <p:nvSpPr>
          <p:cNvPr id="6" name="Title 1">
            <a:extLst>
              <a:ext uri="{FF2B5EF4-FFF2-40B4-BE49-F238E27FC236}">
                <a16:creationId xmlns:a16="http://schemas.microsoft.com/office/drawing/2014/main" id="{C8E01541-26DC-3A05-2C23-7683ED0448A1}"/>
              </a:ext>
            </a:extLst>
          </p:cNvPr>
          <p:cNvSpPr txBox="1">
            <a:spLocks/>
          </p:cNvSpPr>
          <p:nvPr/>
        </p:nvSpPr>
        <p:spPr>
          <a:xfrm>
            <a:off x="5907111" y="-11850"/>
            <a:ext cx="7190822"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10</a:t>
            </a:r>
            <a:r>
              <a:rPr lang="en-US" sz="2800" b="1" dirty="0">
                <a:solidFill>
                  <a:srgbClr val="FF0000"/>
                </a:solidFill>
              </a:rPr>
              <a:t>. </a:t>
            </a:r>
            <a:r>
              <a:rPr lang="tr-TR" sz="2800" b="1" dirty="0">
                <a:solidFill>
                  <a:srgbClr val="FF0000"/>
                </a:solidFill>
              </a:rPr>
              <a:t>SEQUENTIAL STATEMENTS</a:t>
            </a:r>
            <a:endParaRPr lang="en-US" sz="2800" b="1" dirty="0">
              <a:solidFill>
                <a:srgbClr val="FF0000"/>
              </a:solidFill>
            </a:endParaRPr>
          </a:p>
        </p:txBody>
      </p:sp>
      <p:sp>
        <p:nvSpPr>
          <p:cNvPr id="9" name="Content Placeholder 2">
            <a:extLst>
              <a:ext uri="{FF2B5EF4-FFF2-40B4-BE49-F238E27FC236}">
                <a16:creationId xmlns:a16="http://schemas.microsoft.com/office/drawing/2014/main" id="{83603F8A-6088-5ED6-04FA-41812A1D640A}"/>
              </a:ext>
            </a:extLst>
          </p:cNvPr>
          <p:cNvSpPr txBox="1">
            <a:spLocks/>
          </p:cNvSpPr>
          <p:nvPr/>
        </p:nvSpPr>
        <p:spPr>
          <a:xfrm>
            <a:off x="5971871" y="2985334"/>
            <a:ext cx="6220129" cy="331725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tr-TR" b="1" dirty="0">
              <a:solidFill>
                <a:schemeClr val="bg1"/>
              </a:solidFill>
            </a:endParaRPr>
          </a:p>
        </p:txBody>
      </p:sp>
      <p:sp>
        <p:nvSpPr>
          <p:cNvPr id="10" name="Subtitle 2">
            <a:extLst>
              <a:ext uri="{FF2B5EF4-FFF2-40B4-BE49-F238E27FC236}">
                <a16:creationId xmlns:a16="http://schemas.microsoft.com/office/drawing/2014/main" id="{C526C269-6032-5CB1-2D7F-4F0D57932BF5}"/>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10</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Yunus Küçük</a:t>
            </a:r>
            <a:endParaRPr lang="en-US" sz="6000" b="1" i="1" dirty="0">
              <a:solidFill>
                <a:schemeClr val="bg1"/>
              </a:solidFill>
            </a:endParaRPr>
          </a:p>
        </p:txBody>
      </p:sp>
    </p:spTree>
    <p:extLst>
      <p:ext uri="{BB962C8B-B14F-4D97-AF65-F5344CB8AC3E}">
        <p14:creationId xmlns:p14="http://schemas.microsoft.com/office/powerpoint/2010/main" val="4127663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E6194-BF4B-0342-808C-3C5D30AE03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18B2E7-0A19-1F49-D4BD-6AAE1F097486}"/>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10.6</a:t>
            </a:r>
            <a:r>
              <a:rPr lang="tr-TR" dirty="0"/>
              <a:t> </a:t>
            </a:r>
            <a:r>
              <a:rPr lang="tr-TR" dirty="0" err="1">
                <a:solidFill>
                  <a:schemeClr val="bg1"/>
                </a:solidFill>
              </a:rPr>
              <a:t>procedure</a:t>
            </a:r>
            <a:r>
              <a:rPr lang="tr-TR" dirty="0"/>
              <a:t> </a:t>
            </a:r>
            <a:r>
              <a:rPr lang="tr-TR" dirty="0" err="1">
                <a:solidFill>
                  <a:schemeClr val="bg1"/>
                </a:solidFill>
              </a:rPr>
              <a:t>statement</a:t>
            </a:r>
            <a:endParaRPr lang="tr-TR" dirty="0">
              <a:solidFill>
                <a:schemeClr val="bg1"/>
              </a:solidFill>
            </a:endParaRPr>
          </a:p>
        </p:txBody>
      </p:sp>
      <p:sp>
        <p:nvSpPr>
          <p:cNvPr id="4" name="Rectangle 2">
            <a:extLst>
              <a:ext uri="{FF2B5EF4-FFF2-40B4-BE49-F238E27FC236}">
                <a16:creationId xmlns:a16="http://schemas.microsoft.com/office/drawing/2014/main" id="{514DFD4B-1CBE-D5A0-8EFA-A7155D244155}"/>
              </a:ext>
            </a:extLst>
          </p:cNvPr>
          <p:cNvSpPr>
            <a:spLocks noGrp="1" noChangeArrowheads="1"/>
          </p:cNvSpPr>
          <p:nvPr>
            <p:ph idx="1"/>
          </p:nvPr>
        </p:nvSpPr>
        <p:spPr bwMode="auto">
          <a:xfrm>
            <a:off x="404812" y="594877"/>
            <a:ext cx="8301037" cy="5047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b="1" i="0" u="none" strike="noStrike" cap="none" normalizeH="0" baseline="0" dirty="0">
                <a:ln>
                  <a:noFill/>
                </a:ln>
                <a:solidFill>
                  <a:srgbClr val="000000"/>
                </a:solidFill>
                <a:effectLst/>
                <a:latin typeface="+mn-lt"/>
                <a:cs typeface="Arial" panose="020B0604020202020204" pitchFamily="34" charset="0"/>
              </a:rPr>
              <a:t>A procedure is a type of subprogram in VHDL which can help us avoid repeating code. </a:t>
            </a:r>
            <a:r>
              <a:rPr kumimoji="0" lang="en-US" altLang="tr-TR" sz="1400" b="0" i="0" u="none" strike="noStrike" cap="none" normalizeH="0" baseline="0" dirty="0">
                <a:ln>
                  <a:noFill/>
                </a:ln>
                <a:solidFill>
                  <a:srgbClr val="000000"/>
                </a:solidFill>
                <a:effectLst/>
                <a:latin typeface="+mn-lt"/>
                <a:cs typeface="Arial" panose="020B0604020202020204" pitchFamily="34" charset="0"/>
              </a:rPr>
              <a:t>Sometimes the need arises to perform identical operations several places throughout the design. While creating a module might be overkill for minor operations, a procedure is often what you want.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Procedures can be declared within any declarative region. The scope of the procedure will be limited to wherever it’s declared, architecture, package, or process. Whenever you call the procedure, it will behave like the code of the procedure was inserted where it was called from.</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tr-TR" sz="1400" dirty="0">
                <a:solidFill>
                  <a:schemeClr val="bg1"/>
                </a:solidFill>
                <a:latin typeface="+mn-lt"/>
                <a:cs typeface="Arial" panose="020B0604020202020204" pitchFamily="34" charset="0"/>
              </a:rPr>
              <a:t>A procedure’s parameter list defines its inputs and outputs, kind of like a mini-module. It can be a signal or a constant, but unlike a module, it can also be a variable. You can declare objects between the “is” and “begin” keywords that are only valid inside the procedure. These may include constants, variables, types, subtypes, and aliases, but not signals.</a:t>
            </a:r>
            <a:endParaRPr lang="tr-TR" altLang="tr-TR" sz="1400" dirty="0">
              <a:solidFill>
                <a:schemeClr val="bg1"/>
              </a:solidFill>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indent="0">
              <a:lnSpc>
                <a:spcPct val="100000"/>
              </a:lnSpc>
              <a:buSzTx/>
              <a:buNone/>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chemeClr val="bg1"/>
                </a:solidFill>
                <a:effectLst/>
                <a:latin typeface="+mn-lt"/>
              </a:rPr>
              <a:t>procedure</a:t>
            </a: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procedure_name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a:t>
            </a:r>
            <a:r>
              <a:rPr kumimoji="0" lang="tr-TR" altLang="tr-TR" sz="1400" b="0" i="0" u="none" strike="noStrike" cap="none" normalizeH="0" baseline="0" dirty="0" err="1">
                <a:ln>
                  <a:noFill/>
                </a:ln>
                <a:solidFill>
                  <a:schemeClr val="bg1"/>
                </a:solidFill>
                <a:effectLst/>
                <a:latin typeface="+mn-lt"/>
              </a:rPr>
              <a:t>signal|variable|constant</a:t>
            </a:r>
            <a:r>
              <a:rPr kumimoji="0" lang="tr-TR" altLang="tr-TR" sz="1400" b="0" i="0" u="none" strike="noStrike" cap="none" normalizeH="0" baseline="0" dirty="0">
                <a:ln>
                  <a:noFill/>
                </a:ln>
                <a:solidFill>
                  <a:schemeClr val="bg1"/>
                </a:solidFill>
                <a:effectLst/>
                <a:latin typeface="+mn-lt"/>
              </a:rPr>
              <a:t> &lt;name1&gt; : </a:t>
            </a:r>
            <a:r>
              <a:rPr kumimoji="0" lang="tr-TR" altLang="tr-TR" sz="1400" b="0" i="0" u="none" strike="noStrike" cap="none" normalizeH="0" baseline="0" dirty="0" err="1">
                <a:ln>
                  <a:noFill/>
                </a:ln>
                <a:solidFill>
                  <a:schemeClr val="bg1"/>
                </a:solidFill>
                <a:effectLst/>
                <a:latin typeface="+mn-lt"/>
              </a:rPr>
              <a:t>in|out|inout</a:t>
            </a: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type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a:t>
            </a:r>
            <a:r>
              <a:rPr kumimoji="0" lang="tr-TR" altLang="tr-TR" sz="1400" b="0" i="0" u="none" strike="noStrike" cap="none" normalizeH="0" baseline="0" dirty="0" err="1">
                <a:ln>
                  <a:noFill/>
                </a:ln>
                <a:solidFill>
                  <a:schemeClr val="bg1"/>
                </a:solidFill>
                <a:effectLst/>
                <a:latin typeface="+mn-lt"/>
              </a:rPr>
              <a:t>signal|variable|constant</a:t>
            </a:r>
            <a:r>
              <a:rPr kumimoji="0" lang="tr-TR" altLang="tr-TR" sz="1400" b="0" i="0" u="none" strike="noStrike" cap="none" normalizeH="0" baseline="0" dirty="0">
                <a:ln>
                  <a:noFill/>
                </a:ln>
                <a:solidFill>
                  <a:schemeClr val="bg1"/>
                </a:solidFill>
                <a:effectLst/>
                <a:latin typeface="+mn-lt"/>
              </a:rPr>
              <a:t> &lt;name2&gt; : </a:t>
            </a:r>
            <a:r>
              <a:rPr kumimoji="0" lang="tr-TR" altLang="tr-TR" sz="1400" b="0" i="0" u="none" strike="noStrike" cap="none" normalizeH="0" baseline="0" dirty="0" err="1">
                <a:ln>
                  <a:noFill/>
                </a:ln>
                <a:solidFill>
                  <a:schemeClr val="bg1"/>
                </a:solidFill>
                <a:effectLst/>
                <a:latin typeface="+mn-lt"/>
              </a:rPr>
              <a:t>in|out|inout</a:t>
            </a: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type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 ) is</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declarations_for_use_within_the_procedure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chemeClr val="bg1"/>
                </a:solidFill>
                <a:effectLst/>
                <a:latin typeface="+mn-lt"/>
              </a:rPr>
              <a:t>begin</a:t>
            </a:r>
            <a:endParaRPr kumimoji="0" lang="tr-TR" altLang="tr-TR" sz="1400" b="0" i="0" u="none" strike="noStrike" cap="none" normalizeH="0" baseline="0" dirty="0">
              <a:ln>
                <a:noFill/>
              </a:ln>
              <a:solidFill>
                <a:schemeClr val="bg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code_performed_by_the_procedure_here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chemeClr val="bg1"/>
                </a:solidFill>
                <a:effectLst/>
                <a:latin typeface="+mn-lt"/>
              </a:rPr>
              <a:t>end</a:t>
            </a:r>
            <a:r>
              <a:rPr kumimoji="0" lang="tr-TR" altLang="tr-TR" sz="1400" b="0" i="0" u="none" strike="noStrike" cap="none" normalizeH="0" baseline="0" dirty="0">
                <a:ln>
                  <a:noFill/>
                </a:ln>
                <a:solidFill>
                  <a:schemeClr val="bg1"/>
                </a:solidFill>
                <a:effectLst/>
                <a:latin typeface="+mn-lt"/>
              </a:rPr>
              <a:t> </a:t>
            </a:r>
            <a:r>
              <a:rPr kumimoji="0" lang="tr-TR" altLang="tr-TR" sz="1400" b="0" i="0" u="none" strike="noStrike" cap="none" normalizeH="0" baseline="0" dirty="0" err="1">
                <a:ln>
                  <a:noFill/>
                </a:ln>
                <a:solidFill>
                  <a:schemeClr val="bg1"/>
                </a:solidFill>
                <a:effectLst/>
                <a:latin typeface="+mn-lt"/>
              </a:rPr>
              <a:t>procedure</a:t>
            </a:r>
            <a:r>
              <a:rPr kumimoji="0" lang="tr-TR" altLang="tr-TR" sz="1400" b="0" i="0" u="none" strike="noStrike" cap="none" normalizeH="0" baseline="0" dirty="0">
                <a:ln>
                  <a:noFill/>
                </a:ln>
                <a:solidFill>
                  <a:schemeClr val="bg1"/>
                </a:solidFill>
                <a:effectLst/>
                <a:latin typeface="+mn-lt"/>
              </a:rPr>
              <a:t>;</a:t>
            </a:r>
          </a:p>
        </p:txBody>
      </p:sp>
    </p:spTree>
    <p:extLst>
      <p:ext uri="{BB962C8B-B14F-4D97-AF65-F5344CB8AC3E}">
        <p14:creationId xmlns:p14="http://schemas.microsoft.com/office/powerpoint/2010/main" val="2496427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3F8458-62EB-A2F1-3CAC-14EF9105F8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531C1E-56E1-B82C-7DC5-9E0C67AD3767}"/>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10.7</a:t>
            </a:r>
            <a:r>
              <a:rPr lang="tr-TR" dirty="0"/>
              <a:t> </a:t>
            </a:r>
            <a:r>
              <a:rPr lang="tr-TR" dirty="0" err="1">
                <a:solidFill>
                  <a:schemeClr val="bg1"/>
                </a:solidFill>
              </a:rPr>
              <a:t>ıf</a:t>
            </a:r>
            <a:r>
              <a:rPr lang="tr-TR" dirty="0"/>
              <a:t> </a:t>
            </a:r>
            <a:r>
              <a:rPr lang="tr-TR" dirty="0" err="1">
                <a:solidFill>
                  <a:schemeClr val="bg1"/>
                </a:solidFill>
              </a:rPr>
              <a:t>statement</a:t>
            </a:r>
            <a:endParaRPr lang="tr-TR" dirty="0">
              <a:solidFill>
                <a:schemeClr val="bg1"/>
              </a:solidFill>
            </a:endParaRPr>
          </a:p>
        </p:txBody>
      </p:sp>
      <p:sp>
        <p:nvSpPr>
          <p:cNvPr id="10" name="TextBox 9">
            <a:extLst>
              <a:ext uri="{FF2B5EF4-FFF2-40B4-BE49-F238E27FC236}">
                <a16:creationId xmlns:a16="http://schemas.microsoft.com/office/drawing/2014/main" id="{5C96B8AF-38B7-5B09-9284-24629A5B77AB}"/>
              </a:ext>
            </a:extLst>
          </p:cNvPr>
          <p:cNvSpPr txBox="1"/>
          <p:nvPr/>
        </p:nvSpPr>
        <p:spPr>
          <a:xfrm>
            <a:off x="473075" y="654050"/>
            <a:ext cx="11249025" cy="3374001"/>
          </a:xfrm>
          <a:prstGeom prst="rect">
            <a:avLst/>
          </a:prstGeom>
          <a:noFill/>
        </p:spPr>
        <p:txBody>
          <a:bodyPr wrap="square">
            <a:spAutoFit/>
          </a:bodyPr>
          <a:lstStyle/>
          <a:p>
            <a:r>
              <a:rPr kumimoji="0" lang="tr-TR" altLang="tr-TR" sz="18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800" b="1" i="0" u="none" strike="noStrike" cap="none" normalizeH="0" baseline="0" dirty="0">
                <a:ln>
                  <a:noFill/>
                </a:ln>
                <a:solidFill>
                  <a:srgbClr val="E04C10"/>
                </a:solidFill>
                <a:effectLst/>
                <a:latin typeface="+mn-lt"/>
                <a:cs typeface="Arial" panose="020B0604020202020204" pitchFamily="34" charset="0"/>
              </a:rPr>
              <a:t>:</a:t>
            </a:r>
          </a:p>
          <a:p>
            <a:r>
              <a:rPr kumimoji="0" lang="en-US" altLang="tr-TR" sz="1400" i="0" u="none" strike="noStrike" cap="none" normalizeH="0" baseline="0" dirty="0">
                <a:ln>
                  <a:noFill/>
                </a:ln>
                <a:solidFill>
                  <a:schemeClr val="bg1"/>
                </a:solidFill>
                <a:effectLst/>
                <a:latin typeface="+mn-lt"/>
                <a:cs typeface="Arial" panose="020B0604020202020204" pitchFamily="34" charset="0"/>
              </a:rPr>
              <a:t>An if statement selects for execution one or none of the enclosed sequences of statements, depending on the</a:t>
            </a:r>
            <a:r>
              <a:rPr kumimoji="0" lang="tr-TR" altLang="tr-TR" sz="1400" i="0" u="none" strike="noStrike" cap="none" normalizeH="0" baseline="0" dirty="0">
                <a:ln>
                  <a:noFill/>
                </a:ln>
                <a:solidFill>
                  <a:schemeClr val="bg1"/>
                </a:solidFill>
                <a:effectLst/>
                <a:latin typeface="+mn-lt"/>
                <a:cs typeface="Arial" panose="020B0604020202020204" pitchFamily="34" charset="0"/>
              </a:rPr>
              <a:t> </a:t>
            </a:r>
            <a:r>
              <a:rPr kumimoji="0" lang="en-US" altLang="tr-TR" sz="1400" i="0" u="none" strike="noStrike" cap="none" normalizeH="0" baseline="0" dirty="0">
                <a:ln>
                  <a:noFill/>
                </a:ln>
                <a:solidFill>
                  <a:schemeClr val="bg1"/>
                </a:solidFill>
                <a:effectLst/>
                <a:latin typeface="+mn-lt"/>
                <a:cs typeface="Arial" panose="020B0604020202020204" pitchFamily="34" charset="0"/>
              </a:rPr>
              <a:t>value of one or more corresponding conditions.</a:t>
            </a:r>
            <a:endParaRPr kumimoji="0" lang="tr-TR" altLang="tr-TR" sz="1400" i="0" u="none" strike="noStrike" cap="none" normalizeH="0" baseline="0" dirty="0">
              <a:ln>
                <a:noFill/>
              </a:ln>
              <a:solidFill>
                <a:schemeClr val="bg1"/>
              </a:solidFill>
              <a:effectLst/>
              <a:latin typeface="+mn-lt"/>
              <a:cs typeface="Arial" panose="020B0604020202020204" pitchFamily="34" charset="0"/>
            </a:endParaRPr>
          </a:p>
          <a:p>
            <a:endParaRPr lang="tr-TR" altLang="tr-TR" b="1" dirty="0">
              <a:solidFill>
                <a:srgbClr val="E04C10"/>
              </a:solidFill>
              <a:cs typeface="Arial" panose="020B0604020202020204" pitchFamily="34" charset="0"/>
            </a:endParaRPr>
          </a:p>
          <a:p>
            <a:r>
              <a:rPr kumimoji="0" lang="tr-TR" altLang="tr-TR" sz="18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800" b="1" i="0" u="none" strike="noStrike" cap="none" normalizeH="0" baseline="0" dirty="0">
                <a:ln>
                  <a:noFill/>
                </a:ln>
                <a:solidFill>
                  <a:srgbClr val="E04C10"/>
                </a:solidFill>
                <a:effectLst/>
                <a:latin typeface="+mn-lt"/>
                <a:cs typeface="Arial" panose="020B0604020202020204" pitchFamily="34" charset="0"/>
              </a:rPr>
              <a:t>:</a:t>
            </a:r>
          </a:p>
          <a:p>
            <a:pPr>
              <a:lnSpc>
                <a:spcPct val="150000"/>
              </a:lnSpc>
            </a:pPr>
            <a:r>
              <a:rPr lang="en-US" sz="1400" dirty="0" err="1">
                <a:solidFill>
                  <a:schemeClr val="bg1"/>
                </a:solidFill>
                <a:latin typeface="Courier New" panose="02070309020205020404" pitchFamily="49" charset="0"/>
              </a:rPr>
              <a:t>if_label</a:t>
            </a:r>
            <a:r>
              <a:rPr lang="en-US" sz="1400" dirty="0">
                <a:solidFill>
                  <a:schemeClr val="bg1"/>
                </a:solidFill>
                <a:latin typeface="Courier New" panose="02070309020205020404" pitchFamily="49" charset="0"/>
              </a:rPr>
              <a:t> </a:t>
            </a:r>
            <a:r>
              <a:rPr lang="en-US" sz="1400" b="1" dirty="0">
                <a:solidFill>
                  <a:schemeClr val="bg1"/>
                </a:solidFill>
                <a:latin typeface="Courier New" panose="02070309020205020404" pitchFamily="49" charset="0"/>
              </a:rPr>
              <a:t>:</a:t>
            </a:r>
            <a:r>
              <a:rPr lang="en-US" sz="1400" b="0" dirty="0">
                <a:solidFill>
                  <a:schemeClr val="bg1"/>
                </a:solidFill>
                <a:latin typeface="Courier New" panose="02070309020205020404" pitchFamily="49" charset="0"/>
              </a:rPr>
              <a:t> </a:t>
            </a:r>
            <a:r>
              <a:rPr lang="en-US" sz="1400" b="1" dirty="0">
                <a:solidFill>
                  <a:schemeClr val="bg1"/>
                </a:solidFill>
                <a:latin typeface="Courier New" panose="02070309020205020404" pitchFamily="49" charset="0"/>
              </a:rPr>
              <a:t>if</a:t>
            </a:r>
            <a:r>
              <a:rPr lang="en-US" sz="1400" b="0" dirty="0">
                <a:solidFill>
                  <a:schemeClr val="bg1"/>
                </a:solidFill>
                <a:latin typeface="Courier New" panose="02070309020205020404" pitchFamily="49" charset="0"/>
              </a:rPr>
              <a:t> </a:t>
            </a:r>
            <a:r>
              <a:rPr lang="en-US" sz="1400" dirty="0">
                <a:solidFill>
                  <a:schemeClr val="bg1"/>
                </a:solidFill>
                <a:latin typeface="Courier New" panose="02070309020205020404" pitchFamily="49" charset="0"/>
              </a:rPr>
              <a:t>condition</a:t>
            </a:r>
            <a:r>
              <a:rPr lang="en-US" sz="1400" b="0" dirty="0">
                <a:solidFill>
                  <a:schemeClr val="bg1"/>
                </a:solidFill>
                <a:latin typeface="Courier New" panose="02070309020205020404" pitchFamily="49" charset="0"/>
              </a:rPr>
              <a:t> </a:t>
            </a:r>
            <a:r>
              <a:rPr lang="en-US" sz="1400" b="1" dirty="0">
                <a:solidFill>
                  <a:schemeClr val="bg1"/>
                </a:solidFill>
                <a:latin typeface="Courier New" panose="02070309020205020404" pitchFamily="49" charset="0"/>
              </a:rPr>
              <a:t>then</a:t>
            </a:r>
            <a:endParaRPr lang="en-US" sz="1400" b="0" dirty="0">
              <a:solidFill>
                <a:schemeClr val="bg1"/>
              </a:solidFill>
              <a:latin typeface="Courier New" panose="02070309020205020404" pitchFamily="49" charset="0"/>
            </a:endParaRPr>
          </a:p>
          <a:p>
            <a:pPr>
              <a:lnSpc>
                <a:spcPct val="150000"/>
              </a:lnSpc>
            </a:pPr>
            <a:r>
              <a:rPr lang="tr-TR" sz="1400" b="0" dirty="0">
                <a:solidFill>
                  <a:schemeClr val="bg1"/>
                </a:solidFill>
                <a:latin typeface="Courier New" panose="02070309020205020404" pitchFamily="49" charset="0"/>
              </a:rPr>
              <a:t>  </a:t>
            </a:r>
            <a:r>
              <a:rPr lang="tr-TR" sz="1400" dirty="0" err="1">
                <a:solidFill>
                  <a:schemeClr val="bg1"/>
                </a:solidFill>
                <a:latin typeface="Courier New" panose="02070309020205020404" pitchFamily="49" charset="0"/>
              </a:rPr>
              <a:t>sequence</a:t>
            </a:r>
            <a:r>
              <a:rPr lang="tr-TR" sz="1400" b="0" dirty="0" err="1">
                <a:solidFill>
                  <a:schemeClr val="bg1"/>
                </a:solidFill>
                <a:latin typeface="Courier New" panose="02070309020205020404" pitchFamily="49" charset="0"/>
              </a:rPr>
              <a:t>_</a:t>
            </a:r>
            <a:r>
              <a:rPr lang="tr-TR" sz="1400" dirty="0" err="1">
                <a:solidFill>
                  <a:schemeClr val="bg1"/>
                </a:solidFill>
                <a:latin typeface="Courier New" panose="02070309020205020404" pitchFamily="49" charset="0"/>
              </a:rPr>
              <a:t>of</a:t>
            </a:r>
            <a:r>
              <a:rPr lang="tr-TR" sz="1400" b="0" dirty="0" err="1">
                <a:solidFill>
                  <a:schemeClr val="bg1"/>
                </a:solidFill>
                <a:latin typeface="Courier New" panose="02070309020205020404" pitchFamily="49" charset="0"/>
              </a:rPr>
              <a:t>_</a:t>
            </a:r>
            <a:r>
              <a:rPr lang="tr-TR" sz="1400" dirty="0" err="1">
                <a:solidFill>
                  <a:schemeClr val="bg1"/>
                </a:solidFill>
                <a:latin typeface="Courier New" panose="02070309020205020404" pitchFamily="49" charset="0"/>
              </a:rPr>
              <a:t>statements</a:t>
            </a:r>
            <a:endParaRPr lang="tr-TR" sz="1400" dirty="0">
              <a:solidFill>
                <a:schemeClr val="bg1"/>
              </a:solidFill>
              <a:latin typeface="Courier New" panose="02070309020205020404" pitchFamily="49" charset="0"/>
            </a:endParaRPr>
          </a:p>
          <a:p>
            <a:pPr>
              <a:lnSpc>
                <a:spcPct val="150000"/>
              </a:lnSpc>
            </a:pPr>
            <a:r>
              <a:rPr lang="tr-TR" sz="1400" b="1" dirty="0" err="1">
                <a:solidFill>
                  <a:schemeClr val="bg1"/>
                </a:solidFill>
                <a:latin typeface="Courier New" panose="02070309020205020404" pitchFamily="49" charset="0"/>
              </a:rPr>
              <a:t>elsif</a:t>
            </a:r>
            <a:r>
              <a:rPr lang="tr-TR" sz="1400" b="0" dirty="0">
                <a:solidFill>
                  <a:schemeClr val="bg1"/>
                </a:solidFill>
                <a:latin typeface="Courier New" panose="02070309020205020404" pitchFamily="49" charset="0"/>
              </a:rPr>
              <a:t> </a:t>
            </a:r>
            <a:r>
              <a:rPr lang="tr-TR" sz="1400" dirty="0" err="1">
                <a:solidFill>
                  <a:schemeClr val="bg1"/>
                </a:solidFill>
                <a:latin typeface="Courier New" panose="02070309020205020404" pitchFamily="49" charset="0"/>
              </a:rPr>
              <a:t>condition</a:t>
            </a:r>
            <a:r>
              <a:rPr lang="tr-TR" sz="1400" b="0" dirty="0">
                <a:solidFill>
                  <a:schemeClr val="bg1"/>
                </a:solidFill>
                <a:latin typeface="Courier New" panose="02070309020205020404" pitchFamily="49" charset="0"/>
              </a:rPr>
              <a:t> </a:t>
            </a:r>
            <a:r>
              <a:rPr lang="tr-TR" sz="1400" b="1" dirty="0" err="1">
                <a:solidFill>
                  <a:schemeClr val="bg1"/>
                </a:solidFill>
                <a:latin typeface="Courier New" panose="02070309020205020404" pitchFamily="49" charset="0"/>
              </a:rPr>
              <a:t>then</a:t>
            </a:r>
            <a:endParaRPr lang="tr-TR" sz="1400" b="0" dirty="0">
              <a:solidFill>
                <a:schemeClr val="bg1"/>
              </a:solidFill>
              <a:latin typeface="Courier New" panose="02070309020205020404" pitchFamily="49" charset="0"/>
            </a:endParaRPr>
          </a:p>
          <a:p>
            <a:pPr>
              <a:lnSpc>
                <a:spcPct val="150000"/>
              </a:lnSpc>
            </a:pPr>
            <a:r>
              <a:rPr lang="tr-TR" sz="1400" b="0" dirty="0">
                <a:solidFill>
                  <a:schemeClr val="bg1"/>
                </a:solidFill>
                <a:latin typeface="Courier New" panose="02070309020205020404" pitchFamily="49" charset="0"/>
              </a:rPr>
              <a:t>  </a:t>
            </a:r>
            <a:r>
              <a:rPr lang="tr-TR" sz="1400" dirty="0" err="1">
                <a:solidFill>
                  <a:schemeClr val="bg1"/>
                </a:solidFill>
                <a:latin typeface="Courier New" panose="02070309020205020404" pitchFamily="49" charset="0"/>
              </a:rPr>
              <a:t>sequence</a:t>
            </a:r>
            <a:r>
              <a:rPr lang="tr-TR" sz="1400" b="0" dirty="0" err="1">
                <a:solidFill>
                  <a:schemeClr val="bg1"/>
                </a:solidFill>
                <a:latin typeface="Courier New" panose="02070309020205020404" pitchFamily="49" charset="0"/>
              </a:rPr>
              <a:t>_of_</a:t>
            </a:r>
            <a:r>
              <a:rPr lang="tr-TR" sz="1400" dirty="0" err="1">
                <a:solidFill>
                  <a:schemeClr val="bg1"/>
                </a:solidFill>
                <a:latin typeface="Courier New" panose="02070309020205020404" pitchFamily="49" charset="0"/>
              </a:rPr>
              <a:t>statements</a:t>
            </a:r>
            <a:endParaRPr lang="tr-TR" sz="1400" dirty="0">
              <a:solidFill>
                <a:schemeClr val="bg1"/>
              </a:solidFill>
              <a:latin typeface="Courier New" panose="02070309020205020404" pitchFamily="49" charset="0"/>
            </a:endParaRPr>
          </a:p>
          <a:p>
            <a:pPr>
              <a:lnSpc>
                <a:spcPct val="150000"/>
              </a:lnSpc>
            </a:pPr>
            <a:r>
              <a:rPr lang="tr-TR" sz="1400" b="1" dirty="0">
                <a:solidFill>
                  <a:schemeClr val="bg1"/>
                </a:solidFill>
                <a:latin typeface="Courier New" panose="02070309020205020404" pitchFamily="49" charset="0"/>
              </a:rPr>
              <a:t>else</a:t>
            </a:r>
            <a:endParaRPr lang="tr-TR" sz="1400" b="0" dirty="0">
              <a:solidFill>
                <a:schemeClr val="bg1"/>
              </a:solidFill>
              <a:latin typeface="Courier New" panose="02070309020205020404" pitchFamily="49" charset="0"/>
            </a:endParaRPr>
          </a:p>
          <a:p>
            <a:pPr>
              <a:lnSpc>
                <a:spcPct val="150000"/>
              </a:lnSpc>
            </a:pPr>
            <a:r>
              <a:rPr lang="tr-TR" sz="1400" b="0" dirty="0">
                <a:solidFill>
                  <a:schemeClr val="bg1"/>
                </a:solidFill>
                <a:latin typeface="Courier New" panose="02070309020205020404" pitchFamily="49" charset="0"/>
              </a:rPr>
              <a:t>  </a:t>
            </a:r>
            <a:r>
              <a:rPr lang="tr-TR" sz="1400" dirty="0" err="1">
                <a:solidFill>
                  <a:schemeClr val="bg1"/>
                </a:solidFill>
                <a:latin typeface="Courier New" panose="02070309020205020404" pitchFamily="49" charset="0"/>
              </a:rPr>
              <a:t>sequence</a:t>
            </a:r>
            <a:r>
              <a:rPr lang="tr-TR" sz="1400" b="0" dirty="0" err="1">
                <a:solidFill>
                  <a:schemeClr val="bg1"/>
                </a:solidFill>
                <a:latin typeface="Courier New" panose="02070309020205020404" pitchFamily="49" charset="0"/>
              </a:rPr>
              <a:t>_</a:t>
            </a:r>
            <a:r>
              <a:rPr lang="tr-TR" sz="1400" dirty="0" err="1">
                <a:solidFill>
                  <a:schemeClr val="bg1"/>
                </a:solidFill>
                <a:latin typeface="Courier New" panose="02070309020205020404" pitchFamily="49" charset="0"/>
              </a:rPr>
              <a:t>of</a:t>
            </a:r>
            <a:r>
              <a:rPr lang="tr-TR" sz="1400" b="0" dirty="0" err="1">
                <a:solidFill>
                  <a:schemeClr val="bg1"/>
                </a:solidFill>
                <a:latin typeface="Courier New" panose="02070309020205020404" pitchFamily="49" charset="0"/>
              </a:rPr>
              <a:t>_</a:t>
            </a:r>
            <a:r>
              <a:rPr lang="tr-TR" sz="1400" dirty="0" err="1">
                <a:solidFill>
                  <a:schemeClr val="bg1"/>
                </a:solidFill>
                <a:latin typeface="Courier New" panose="02070309020205020404" pitchFamily="49" charset="0"/>
              </a:rPr>
              <a:t>statements</a:t>
            </a:r>
            <a:endParaRPr lang="tr-TR" sz="1400" dirty="0">
              <a:solidFill>
                <a:schemeClr val="bg1"/>
              </a:solidFill>
              <a:latin typeface="Courier New" panose="02070309020205020404" pitchFamily="49" charset="0"/>
            </a:endParaRPr>
          </a:p>
          <a:p>
            <a:pPr>
              <a:lnSpc>
                <a:spcPct val="150000"/>
              </a:lnSpc>
            </a:pPr>
            <a:r>
              <a:rPr lang="tr-TR" sz="1400" b="1" dirty="0" err="1">
                <a:solidFill>
                  <a:schemeClr val="bg1"/>
                </a:solidFill>
                <a:latin typeface="Courier New" panose="02070309020205020404" pitchFamily="49" charset="0"/>
              </a:rPr>
              <a:t>end</a:t>
            </a:r>
            <a:r>
              <a:rPr lang="tr-TR" sz="1400" b="0" dirty="0">
                <a:solidFill>
                  <a:schemeClr val="bg1"/>
                </a:solidFill>
                <a:latin typeface="Courier New" panose="02070309020205020404" pitchFamily="49" charset="0"/>
              </a:rPr>
              <a:t> </a:t>
            </a:r>
            <a:r>
              <a:rPr lang="tr-TR" sz="1400" b="1" dirty="0" err="1">
                <a:solidFill>
                  <a:schemeClr val="bg1"/>
                </a:solidFill>
                <a:latin typeface="Courier New" panose="02070309020205020404" pitchFamily="49" charset="0"/>
              </a:rPr>
              <a:t>if</a:t>
            </a:r>
            <a:r>
              <a:rPr lang="tr-TR" sz="1400" b="1" dirty="0">
                <a:solidFill>
                  <a:schemeClr val="bg1"/>
                </a:solidFill>
                <a:latin typeface="Courier New" panose="02070309020205020404" pitchFamily="49" charset="0"/>
              </a:rPr>
              <a:t>;</a:t>
            </a:r>
            <a:endParaRPr lang="tr-TR" sz="1400" dirty="0">
              <a:solidFill>
                <a:schemeClr val="bg1"/>
              </a:solidFill>
            </a:endParaRPr>
          </a:p>
        </p:txBody>
      </p:sp>
    </p:spTree>
    <p:extLst>
      <p:ext uri="{BB962C8B-B14F-4D97-AF65-F5344CB8AC3E}">
        <p14:creationId xmlns:p14="http://schemas.microsoft.com/office/powerpoint/2010/main" val="3144827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BEDF68-B369-2AAA-29A1-A44EB64168BD}"/>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087A4A20-4965-7E57-4137-DDE0C629282F}"/>
              </a:ext>
            </a:extLst>
          </p:cNvPr>
          <p:cNvSpPr txBox="1"/>
          <p:nvPr/>
        </p:nvSpPr>
        <p:spPr>
          <a:xfrm>
            <a:off x="282575" y="412750"/>
            <a:ext cx="4308475" cy="5816977"/>
          </a:xfrm>
          <a:prstGeom prst="rect">
            <a:avLst/>
          </a:prstGeom>
          <a:noFill/>
        </p:spPr>
        <p:txBody>
          <a:bodyPr wrap="square">
            <a:spAutoFit/>
          </a:bodyPr>
          <a:lstStyle/>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If_Statement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architecture</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sim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of</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If_Statement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if</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&gt;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then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 is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larger</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elsif</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then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 is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larger</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else</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"They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are</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equal</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if</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on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architecture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13DDD1C-31D6-241C-8071-DC6E79810834}"/>
              </a:ext>
            </a:extLst>
          </p:cNvPr>
          <p:cNvSpPr txBox="1"/>
          <p:nvPr/>
        </p:nvSpPr>
        <p:spPr>
          <a:xfrm>
            <a:off x="7600952" y="197306"/>
            <a:ext cx="2787648" cy="6494085"/>
          </a:xfrm>
          <a:prstGeom prst="rect">
            <a:avLst/>
          </a:prstGeom>
          <a:noFill/>
        </p:spPr>
        <p:txBody>
          <a:bodyPr wrap="square">
            <a:spAutoFit/>
          </a:bodyPr>
          <a:lstStyle/>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0 </a:t>
            </a:r>
            <a:r>
              <a:rPr lang="tr-TR" sz="1600" dirty="0" err="1">
                <a:solidFill>
                  <a:schemeClr val="bg1"/>
                </a:solidFill>
              </a:rPr>
              <a:t>ps</a:t>
            </a:r>
            <a:r>
              <a:rPr lang="tr-TR" sz="1600" dirty="0">
                <a:solidFill>
                  <a:schemeClr val="bg1"/>
                </a:solidFill>
              </a:rPr>
              <a:t>  </a:t>
            </a:r>
            <a:r>
              <a:rPr lang="tr-TR" sz="1600" dirty="0" err="1">
                <a:solidFill>
                  <a:schemeClr val="bg1"/>
                </a:solidFill>
              </a:rPr>
              <a:t>Iteration</a:t>
            </a:r>
            <a:r>
              <a:rPr lang="tr-TR" sz="1600" dirty="0">
                <a:solidFill>
                  <a:schemeClr val="bg1"/>
                </a:solidFill>
              </a:rPr>
              <a:t>: 0</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0 </a:t>
            </a:r>
            <a:r>
              <a:rPr lang="tr-TR" sz="1600" dirty="0" err="1">
                <a:solidFill>
                  <a:schemeClr val="bg1"/>
                </a:solidFill>
              </a:rPr>
              <a:t>ps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10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20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30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a:solidFill>
                  <a:schemeClr val="bg1"/>
                </a:solidFill>
              </a:rPr>
              <a:t>They </a:t>
            </a:r>
            <a:r>
              <a:rPr lang="tr-TR" sz="1600" b="1" dirty="0" err="1">
                <a:solidFill>
                  <a:schemeClr val="bg1"/>
                </a:solidFill>
              </a:rPr>
              <a:t>are</a:t>
            </a:r>
            <a:r>
              <a:rPr lang="tr-TR" sz="1600" b="1" dirty="0">
                <a:solidFill>
                  <a:schemeClr val="bg1"/>
                </a:solidFill>
              </a:rPr>
              <a:t> </a:t>
            </a:r>
            <a:r>
              <a:rPr lang="tr-TR" sz="1600" b="1" dirty="0" err="1">
                <a:solidFill>
                  <a:schemeClr val="bg1"/>
                </a:solidFill>
              </a:rPr>
              <a:t>equal</a:t>
            </a:r>
            <a:endParaRPr lang="tr-TR" sz="1600" b="1" dirty="0">
              <a:solidFill>
                <a:schemeClr val="bg1"/>
              </a:solidFill>
            </a:endParaRPr>
          </a:p>
          <a:p>
            <a:r>
              <a:rPr lang="tr-TR" sz="1600" dirty="0">
                <a:solidFill>
                  <a:schemeClr val="bg1"/>
                </a:solidFill>
              </a:rPr>
              <a:t>Time: 40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50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60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70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80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90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100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p:txBody>
      </p:sp>
    </p:spTree>
    <p:extLst>
      <p:ext uri="{BB962C8B-B14F-4D97-AF65-F5344CB8AC3E}">
        <p14:creationId xmlns:p14="http://schemas.microsoft.com/office/powerpoint/2010/main" val="1253860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E052AF-39B5-A394-8D73-0986B3D515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2243A5-3A53-3286-D78E-9A851B5DCE2B}"/>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10.8</a:t>
            </a:r>
            <a:r>
              <a:rPr lang="tr-TR" dirty="0"/>
              <a:t> </a:t>
            </a:r>
            <a:r>
              <a:rPr lang="tr-TR" dirty="0" err="1">
                <a:solidFill>
                  <a:schemeClr val="bg1"/>
                </a:solidFill>
              </a:rPr>
              <a:t>case</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4" name="Rectangle 2">
            <a:extLst>
              <a:ext uri="{FF2B5EF4-FFF2-40B4-BE49-F238E27FC236}">
                <a16:creationId xmlns:a16="http://schemas.microsoft.com/office/drawing/2014/main" id="{7747095D-165D-3871-8E22-3D272B505912}"/>
              </a:ext>
            </a:extLst>
          </p:cNvPr>
          <p:cNvSpPr>
            <a:spLocks noGrp="1" noChangeArrowheads="1"/>
          </p:cNvSpPr>
          <p:nvPr>
            <p:ph idx="1"/>
          </p:nvPr>
        </p:nvSpPr>
        <p:spPr bwMode="auto">
          <a:xfrm>
            <a:off x="404812" y="511188"/>
            <a:ext cx="830103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case &lt;expression&gt; is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when &lt;choice&gt; =&gt;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code for this branch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when &lt;choice&gt; =&gt;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code for this branch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end case;</a:t>
            </a:r>
            <a:endParaRPr kumimoji="0" lang="tr-TR" altLang="tr-TR" sz="14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The VHDL Case Statement works exactly the way that a switch statement in C works. Given an input, the statement looks at each possible condition to find one that the input signal satisfies. They are useful to check one input signal against many combinations.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Just like in C, the VHDL designer should always specify a default condition provided that none of the case statements are chosen. This is done via the “when others =&gt;” statement. See the code below for an example of this.</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24684612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F08E92-1E83-5A2B-7B9E-01FB4D5D4E00}"/>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939C8388-9064-CA68-EA1D-2A2B339A0028}"/>
              </a:ext>
            </a:extLst>
          </p:cNvPr>
          <p:cNvSpPr txBox="1"/>
          <p:nvPr/>
        </p:nvSpPr>
        <p:spPr>
          <a:xfrm>
            <a:off x="314326" y="181957"/>
            <a:ext cx="2708792" cy="6124754"/>
          </a:xfrm>
          <a:prstGeom prst="rect">
            <a:avLst/>
          </a:prstGeom>
          <a:noFill/>
        </p:spPr>
        <p:txBody>
          <a:bodyPr wrap="square">
            <a:spAutoFit/>
          </a:bodyPr>
          <a:lstStyle/>
          <a:p>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library</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800" b="1"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dirty="0">
                <a:solidFill>
                  <a:srgbClr val="800000"/>
                </a:solidFill>
                <a:highlight>
                  <a:srgbClr val="000000"/>
                </a:highlight>
                <a:latin typeface="Times New Roman" panose="02020603050405020304" pitchFamily="18" charset="0"/>
                <a:cs typeface="Times New Roman" panose="02020603050405020304" pitchFamily="18" charset="0"/>
              </a:rPr>
              <a:t>ieee</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800" b="0" dirty="0">
                <a:solidFill>
                  <a:srgbClr val="800000"/>
                </a:solidFill>
                <a:highlight>
                  <a:srgbClr val="000000"/>
                </a:highlight>
                <a:latin typeface="Times New Roman" panose="02020603050405020304" pitchFamily="18" charset="0"/>
                <a:cs typeface="Times New Roman" panose="02020603050405020304" pitchFamily="18" charset="0"/>
              </a:rPr>
              <a:t>std_logic_1164</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800" b="1" dirty="0">
                <a:solidFill>
                  <a:srgbClr val="FF6600"/>
                </a:solidFill>
                <a:highlight>
                  <a:srgbClr val="000000"/>
                </a:highlight>
                <a:latin typeface="Times New Roman" panose="02020603050405020304" pitchFamily="18" charset="0"/>
                <a:cs typeface="Times New Roman" panose="02020603050405020304" pitchFamily="18" charset="0"/>
              </a:rPr>
              <a:t>all</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800" b="1"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en-US" sz="800" b="1"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800" b="0" dirty="0" err="1">
                <a:solidFill>
                  <a:srgbClr val="800000"/>
                </a:solidFill>
                <a:highlight>
                  <a:srgbClr val="000000"/>
                </a:highlight>
                <a:latin typeface="Times New Roman" panose="02020603050405020304" pitchFamily="18" charset="0"/>
                <a:cs typeface="Times New Roman" panose="02020603050405020304" pitchFamily="18" charset="0"/>
              </a:rPr>
              <a:t>numeric_std</a:t>
            </a:r>
            <a:r>
              <a:rPr lang="en-US" sz="800" b="1"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800" b="1" dirty="0" err="1">
                <a:solidFill>
                  <a:srgbClr val="FF6600"/>
                </a:solidFill>
                <a:highlight>
                  <a:srgbClr val="000000"/>
                </a:highlight>
                <a:latin typeface="Times New Roman" panose="02020603050405020304" pitchFamily="18" charset="0"/>
                <a:cs typeface="Times New Roman" panose="02020603050405020304" pitchFamily="18" charset="0"/>
              </a:rPr>
              <a:t>all</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8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dirty="0" err="1">
                <a:solidFill>
                  <a:srgbClr val="FFFFFF"/>
                </a:solidFill>
                <a:highlight>
                  <a:srgbClr val="000000"/>
                </a:highlight>
                <a:latin typeface="Times New Roman" panose="02020603050405020304" pitchFamily="18" charset="0"/>
                <a:cs typeface="Times New Roman" panose="02020603050405020304" pitchFamily="18" charset="0"/>
              </a:rPr>
              <a:t>Case_Statement</a:t>
            </a:r>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800" b="1" dirty="0">
                <a:solidFill>
                  <a:srgbClr val="FF6600"/>
                </a:solidFill>
                <a:highlight>
                  <a:srgbClr val="000000"/>
                </a:highlight>
                <a:latin typeface="Times New Roman" panose="02020603050405020304" pitchFamily="18" charset="0"/>
                <a:cs typeface="Times New Roman" panose="02020603050405020304" pitchFamily="18" charset="0"/>
              </a:rPr>
              <a:t>architecture</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sim </a:t>
            </a:r>
            <a:r>
              <a:rPr lang="en-US" sz="800" b="1" dirty="0">
                <a:solidFill>
                  <a:srgbClr val="FF6600"/>
                </a:solidFill>
                <a:highlight>
                  <a:srgbClr val="000000"/>
                </a:highlight>
                <a:latin typeface="Times New Roman" panose="02020603050405020304" pitchFamily="18" charset="0"/>
                <a:cs typeface="Times New Roman" panose="02020603050405020304" pitchFamily="18" charset="0"/>
              </a:rPr>
              <a:t>of</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dirty="0" err="1">
                <a:solidFill>
                  <a:srgbClr val="FFFFFF"/>
                </a:solidFill>
                <a:highlight>
                  <a:srgbClr val="000000"/>
                </a:highlight>
                <a:latin typeface="Times New Roman" panose="02020603050405020304" pitchFamily="18" charset="0"/>
                <a:cs typeface="Times New Roman" panose="02020603050405020304" pitchFamily="18" charset="0"/>
              </a:rPr>
              <a:t>Case_Statement</a:t>
            </a:r>
            <a:r>
              <a:rPr lang="en-US" sz="800" b="1" dirty="0" err="1">
                <a:solidFill>
                  <a:srgbClr val="FF6600"/>
                </a:solidFill>
                <a:highlight>
                  <a:srgbClr val="000000"/>
                </a:highlight>
                <a:latin typeface="Times New Roman" panose="02020603050405020304" pitchFamily="18" charset="0"/>
                <a:cs typeface="Times New Roman" panose="02020603050405020304" pitchFamily="18" charset="0"/>
              </a:rPr>
              <a:t>is</a:t>
            </a:r>
            <a:endParaRPr lang="en-US" sz="8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1" dirty="0">
                <a:solidFill>
                  <a:srgbClr val="FF6600"/>
                </a:solidFill>
                <a:highlight>
                  <a:srgbClr val="000000"/>
                </a:highlight>
                <a:latin typeface="Times New Roman" panose="02020603050405020304" pitchFamily="18" charset="0"/>
                <a:cs typeface="Times New Roman" panose="02020603050405020304" pitchFamily="18" charset="0"/>
              </a:rPr>
              <a:t>signal</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Sig1 </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0" dirty="0">
                <a:solidFill>
                  <a:srgbClr val="66FF00"/>
                </a:solidFill>
                <a:highlight>
                  <a:srgbClr val="000000"/>
                </a:highlight>
                <a:latin typeface="Times New Roman" panose="02020603050405020304" pitchFamily="18" charset="0"/>
                <a:cs typeface="Times New Roman" panose="02020603050405020304" pitchFamily="18" charset="0"/>
              </a:rPr>
              <a:t>unsigned</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8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1" dirty="0">
                <a:solidFill>
                  <a:srgbClr val="FF6600"/>
                </a:solidFill>
                <a:highlight>
                  <a:srgbClr val="000000"/>
                </a:highlight>
                <a:latin typeface="Times New Roman" panose="02020603050405020304" pitchFamily="18" charset="0"/>
                <a:cs typeface="Times New Roman" panose="02020603050405020304" pitchFamily="18" charset="0"/>
              </a:rPr>
              <a:t>downto</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x</a:t>
            </a:r>
            <a:r>
              <a:rPr lang="da-DK" sz="800" b="0" dirty="0">
                <a:solidFill>
                  <a:srgbClr val="66FF00"/>
                </a:solidFill>
                <a:highlight>
                  <a:srgbClr val="000000"/>
                </a:highlight>
                <a:latin typeface="Times New Roman" panose="02020603050405020304" pitchFamily="18" charset="0"/>
                <a:cs typeface="Times New Roman" panose="02020603050405020304" pitchFamily="18" charset="0"/>
              </a:rPr>
              <a:t>"AA"</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da-DK"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Sig2 </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dirty="0" err="1">
                <a:solidFill>
                  <a:srgbClr val="66FF00"/>
                </a:solidFill>
                <a:highlight>
                  <a:srgbClr val="000000"/>
                </a:highlight>
                <a:latin typeface="Times New Roman" panose="02020603050405020304" pitchFamily="18" charset="0"/>
                <a:cs typeface="Times New Roman" panose="02020603050405020304" pitchFamily="18" charset="0"/>
              </a:rPr>
              <a:t>unsigned</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downto</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dirty="0" err="1">
                <a:solidFill>
                  <a:srgbClr val="FFFFFF"/>
                </a:solidFill>
                <a:highlight>
                  <a:srgbClr val="000000"/>
                </a:highlight>
                <a:latin typeface="Times New Roman" panose="02020603050405020304" pitchFamily="18" charset="0"/>
                <a:cs typeface="Times New Roman" panose="02020603050405020304" pitchFamily="18" charset="0"/>
              </a:rPr>
              <a:t>x</a:t>
            </a:r>
            <a:r>
              <a:rPr lang="tr-TR" sz="800" b="0" dirty="0" err="1">
                <a:solidFill>
                  <a:srgbClr val="66FF00"/>
                </a:solidFill>
                <a:highlight>
                  <a:srgbClr val="000000"/>
                </a:highlight>
                <a:latin typeface="Times New Roman" panose="02020603050405020304" pitchFamily="18" charset="0"/>
                <a:cs typeface="Times New Roman" panose="02020603050405020304" pitchFamily="18" charset="0"/>
              </a:rPr>
              <a:t>"BB</a:t>
            </a:r>
            <a:r>
              <a:rPr lang="tr-TR" sz="8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1" dirty="0">
                <a:solidFill>
                  <a:srgbClr val="FF6600"/>
                </a:solidFill>
                <a:highlight>
                  <a:srgbClr val="000000"/>
                </a:highlight>
                <a:latin typeface="Times New Roman" panose="02020603050405020304" pitchFamily="18" charset="0"/>
                <a:cs typeface="Times New Roman" panose="02020603050405020304" pitchFamily="18" charset="0"/>
              </a:rPr>
              <a:t>signal</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Sig3 </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0" dirty="0">
                <a:solidFill>
                  <a:srgbClr val="66FF00"/>
                </a:solidFill>
                <a:highlight>
                  <a:srgbClr val="000000"/>
                </a:highlight>
                <a:latin typeface="Times New Roman" panose="02020603050405020304" pitchFamily="18" charset="0"/>
                <a:cs typeface="Times New Roman" panose="02020603050405020304" pitchFamily="18" charset="0"/>
              </a:rPr>
              <a:t>unsigned</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8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1" dirty="0">
                <a:solidFill>
                  <a:srgbClr val="FF6600"/>
                </a:solidFill>
                <a:highlight>
                  <a:srgbClr val="000000"/>
                </a:highlight>
                <a:latin typeface="Times New Roman" panose="02020603050405020304" pitchFamily="18" charset="0"/>
                <a:cs typeface="Times New Roman" panose="02020603050405020304" pitchFamily="18" charset="0"/>
              </a:rPr>
              <a:t>downto</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800" b="0" dirty="0">
                <a:solidFill>
                  <a:srgbClr val="FFFFFF"/>
                </a:solidFill>
                <a:highlight>
                  <a:srgbClr val="000000"/>
                </a:highlight>
                <a:latin typeface="Times New Roman" panose="02020603050405020304" pitchFamily="18" charset="0"/>
                <a:cs typeface="Times New Roman" panose="02020603050405020304" pitchFamily="18" charset="0"/>
              </a:rPr>
              <a:t> x</a:t>
            </a:r>
            <a:r>
              <a:rPr lang="da-DK" sz="800" b="0" dirty="0">
                <a:solidFill>
                  <a:srgbClr val="66FF00"/>
                </a:solidFill>
                <a:highlight>
                  <a:srgbClr val="000000"/>
                </a:highlight>
                <a:latin typeface="Times New Roman" panose="02020603050405020304" pitchFamily="18" charset="0"/>
                <a:cs typeface="Times New Roman" panose="02020603050405020304" pitchFamily="18" charset="0"/>
              </a:rPr>
              <a:t>"CC"</a:t>
            </a:r>
            <a:r>
              <a:rPr lang="da-DK"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da-DK"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Sig4 </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dirty="0" err="1">
                <a:solidFill>
                  <a:srgbClr val="66FF00"/>
                </a:solidFill>
                <a:highlight>
                  <a:srgbClr val="000000"/>
                </a:highlight>
                <a:latin typeface="Times New Roman" panose="02020603050405020304" pitchFamily="18" charset="0"/>
                <a:cs typeface="Times New Roman" panose="02020603050405020304" pitchFamily="18" charset="0"/>
              </a:rPr>
              <a:t>unsigned</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downto</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dirty="0" err="1">
                <a:solidFill>
                  <a:srgbClr val="FFFFFF"/>
                </a:solidFill>
                <a:highlight>
                  <a:srgbClr val="000000"/>
                </a:highlight>
                <a:latin typeface="Times New Roman" panose="02020603050405020304" pitchFamily="18" charset="0"/>
                <a:cs typeface="Times New Roman" panose="02020603050405020304" pitchFamily="18" charset="0"/>
              </a:rPr>
              <a:t>x</a:t>
            </a:r>
            <a:r>
              <a:rPr lang="tr-TR" sz="800" b="0" dirty="0" err="1">
                <a:solidFill>
                  <a:srgbClr val="66FF00"/>
                </a:solidFill>
                <a:highlight>
                  <a:srgbClr val="000000"/>
                </a:highlight>
                <a:latin typeface="Times New Roman" panose="02020603050405020304" pitchFamily="18" charset="0"/>
                <a:cs typeface="Times New Roman" panose="02020603050405020304" pitchFamily="18" charset="0"/>
              </a:rPr>
              <a:t>"DD</a:t>
            </a:r>
            <a:r>
              <a:rPr lang="tr-TR" sz="8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dirty="0">
                <a:solidFill>
                  <a:srgbClr val="FF6600"/>
                </a:solidFill>
                <a:highlight>
                  <a:srgbClr val="000000"/>
                </a:highlight>
                <a:latin typeface="Times New Roman" panose="02020603050405020304" pitchFamily="18" charset="0"/>
                <a:cs typeface="Times New Roman" panose="02020603050405020304" pitchFamily="18" charset="0"/>
              </a:rPr>
              <a:t>signal</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dirty="0">
                <a:solidFill>
                  <a:srgbClr val="66FF00"/>
                </a:solidFill>
                <a:highlight>
                  <a:srgbClr val="000000"/>
                </a:highlight>
                <a:latin typeface="Times New Roman" panose="02020603050405020304" pitchFamily="18" charset="0"/>
                <a:cs typeface="Times New Roman" panose="02020603050405020304" pitchFamily="18" charset="0"/>
              </a:rPr>
              <a:t>unsigned</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800" b="0" dirty="0">
                <a:solidFill>
                  <a:srgbClr val="FF8000"/>
                </a:solidFill>
                <a:highlight>
                  <a:srgbClr val="000000"/>
                </a:highlight>
                <a:latin typeface="Times New Roman" panose="02020603050405020304" pitchFamily="18" charset="0"/>
                <a:cs typeface="Times New Roman" panose="02020603050405020304" pitchFamily="18" charset="0"/>
              </a:rPr>
              <a:t>1</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dirty="0" err="1">
                <a:solidFill>
                  <a:srgbClr val="FF6600"/>
                </a:solidFill>
                <a:highlight>
                  <a:srgbClr val="000000"/>
                </a:highlight>
                <a:latin typeface="Times New Roman" panose="02020603050405020304" pitchFamily="18" charset="0"/>
                <a:cs typeface="Times New Roman" panose="02020603050405020304" pitchFamily="18" charset="0"/>
              </a:rPr>
              <a:t>downto</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800" b="1" dirty="0">
                <a:solidFill>
                  <a:srgbClr val="FF6600"/>
                </a:solidFill>
                <a:highlight>
                  <a:srgbClr val="000000"/>
                </a:highlight>
                <a:latin typeface="Times New Roman" panose="02020603050405020304" pitchFamily="18" charset="0"/>
                <a:cs typeface="Times New Roman" panose="02020603050405020304" pitchFamily="18" charset="0"/>
              </a:rPr>
              <a:t>others</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=&gt;</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dirty="0">
                <a:solidFill>
                  <a:srgbClr val="66FF00"/>
                </a:solidFill>
                <a:highlight>
                  <a:srgbClr val="000000"/>
                </a:highlight>
                <a:latin typeface="Times New Roman" panose="02020603050405020304" pitchFamily="18" charset="0"/>
                <a:cs typeface="Times New Roman" panose="02020603050405020304" pitchFamily="18" charset="0"/>
              </a:rPr>
              <a:t>'0'</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dirty="0">
                <a:solidFill>
                  <a:srgbClr val="FF6600"/>
                </a:solidFill>
                <a:highlight>
                  <a:srgbClr val="000000"/>
                </a:highlight>
                <a:latin typeface="Times New Roman" panose="02020603050405020304" pitchFamily="18" charset="0"/>
                <a:cs typeface="Times New Roman" panose="02020603050405020304" pitchFamily="18" charset="0"/>
              </a:rPr>
              <a:t>signal</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Output1 </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dirty="0">
                <a:solidFill>
                  <a:srgbClr val="66FF00"/>
                </a:solidFill>
                <a:highlight>
                  <a:srgbClr val="000000"/>
                </a:highlight>
                <a:latin typeface="Times New Roman" panose="02020603050405020304" pitchFamily="18" charset="0"/>
                <a:cs typeface="Times New Roman" panose="02020603050405020304" pitchFamily="18" charset="0"/>
              </a:rPr>
              <a:t>unsigned</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8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dirty="0" err="1">
                <a:solidFill>
                  <a:srgbClr val="FF6600"/>
                </a:solidFill>
                <a:highlight>
                  <a:srgbClr val="000000"/>
                </a:highlight>
                <a:latin typeface="Times New Roman" panose="02020603050405020304" pitchFamily="18" charset="0"/>
                <a:cs typeface="Times New Roman" panose="02020603050405020304" pitchFamily="18" charset="0"/>
              </a:rPr>
              <a:t>downto</a:t>
            </a:r>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en-US" sz="8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8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8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8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i="0" dirty="0">
                <a:solidFill>
                  <a:srgbClr val="FF00FF"/>
                </a:solidFill>
                <a:highlight>
                  <a:srgbClr val="000000"/>
                </a:highlight>
                <a:latin typeface="Times New Roman" panose="02020603050405020304" pitchFamily="18" charset="0"/>
                <a:cs typeface="Times New Roman" panose="02020603050405020304" pitchFamily="18" charset="0"/>
              </a:rPr>
              <a:t>-- Stimuli for the selector signal</a:t>
            </a:r>
            <a:endParaRPr lang="en-US"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66FF00"/>
                </a:solidFill>
                <a:highlight>
                  <a:srgbClr val="000000"/>
                </a:highlight>
                <a:latin typeface="Times New Roman" panose="02020603050405020304" pitchFamily="18" charset="0"/>
                <a:cs typeface="Times New Roman" panose="02020603050405020304" pitchFamily="18" charset="0"/>
              </a:rPr>
              <a:t>"UU"</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i="0" dirty="0">
                <a:solidFill>
                  <a:srgbClr val="FF00FF"/>
                </a:solidFill>
                <a:highlight>
                  <a:srgbClr val="000000"/>
                </a:highlight>
                <a:latin typeface="Times New Roman" panose="02020603050405020304" pitchFamily="18" charset="0"/>
                <a:cs typeface="Times New Roman" panose="02020603050405020304" pitchFamily="18" charset="0"/>
              </a:rPr>
              <a:t>-- Equivalent MUX using a case statement</a:t>
            </a:r>
            <a:endParaRPr lang="en-US"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Sel</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Sig1</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Sig2</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Sig3</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Sig4</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case</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800" b="1" i="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66FF00"/>
                </a:solidFill>
                <a:highlight>
                  <a:srgbClr val="000000"/>
                </a:highlight>
                <a:latin typeface="Times New Roman" panose="02020603050405020304" pitchFamily="18" charset="0"/>
                <a:cs typeface="Times New Roman" panose="02020603050405020304" pitchFamily="18" charset="0"/>
              </a:rPr>
              <a:t>"00"</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=&gt;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Sig1</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66FF00"/>
                </a:solidFill>
                <a:highlight>
                  <a:srgbClr val="000000"/>
                </a:highlight>
                <a:latin typeface="Times New Roman" panose="02020603050405020304" pitchFamily="18" charset="0"/>
                <a:cs typeface="Times New Roman" panose="02020603050405020304" pitchFamily="18" charset="0"/>
              </a:rPr>
              <a:t>"01"</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=&gt;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Sig2</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66FF00"/>
                </a:solidFill>
                <a:highlight>
                  <a:srgbClr val="000000"/>
                </a:highlight>
                <a:latin typeface="Times New Roman" panose="02020603050405020304" pitchFamily="18" charset="0"/>
                <a:cs typeface="Times New Roman" panose="02020603050405020304" pitchFamily="18" charset="0"/>
              </a:rPr>
              <a:t>"10"</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=&gt;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Sig3</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66FF00"/>
                </a:solidFill>
                <a:highlight>
                  <a:srgbClr val="000000"/>
                </a:highlight>
                <a:latin typeface="Times New Roman" panose="02020603050405020304" pitchFamily="18" charset="0"/>
                <a:cs typeface="Times New Roman" panose="02020603050405020304" pitchFamily="18" charset="0"/>
              </a:rPr>
              <a:t>"11"</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=&gt;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Sig4</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i="0" dirty="0">
                <a:solidFill>
                  <a:srgbClr val="FF6600"/>
                </a:solidFill>
                <a:highlight>
                  <a:srgbClr val="000000"/>
                </a:highlight>
                <a:latin typeface="Times New Roman" panose="02020603050405020304" pitchFamily="18" charset="0"/>
                <a:cs typeface="Times New Roman" panose="02020603050405020304" pitchFamily="18" charset="0"/>
              </a:rPr>
              <a:t>when</a:t>
            </a:r>
            <a:r>
              <a:rPr lang="en-US"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i="0" dirty="0">
                <a:solidFill>
                  <a:srgbClr val="FF6600"/>
                </a:solidFill>
                <a:highlight>
                  <a:srgbClr val="000000"/>
                </a:highlight>
                <a:latin typeface="Times New Roman" panose="02020603050405020304" pitchFamily="18" charset="0"/>
                <a:cs typeface="Times New Roman" panose="02020603050405020304" pitchFamily="18" charset="0"/>
              </a:rPr>
              <a:t>others</a:t>
            </a:r>
            <a:r>
              <a:rPr lang="en-US"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1" i="0" dirty="0">
                <a:solidFill>
                  <a:srgbClr val="FFCC00"/>
                </a:solidFill>
                <a:highlight>
                  <a:srgbClr val="000000"/>
                </a:highlight>
                <a:latin typeface="Times New Roman" panose="02020603050405020304" pitchFamily="18" charset="0"/>
                <a:cs typeface="Times New Roman" panose="02020603050405020304" pitchFamily="18" charset="0"/>
              </a:rPr>
              <a:t>=&gt;</a:t>
            </a:r>
            <a:r>
              <a:rPr lang="en-US"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800" b="0" i="0" dirty="0">
                <a:solidFill>
                  <a:srgbClr val="FF00FF"/>
                </a:solidFill>
                <a:highlight>
                  <a:srgbClr val="000000"/>
                </a:highlight>
                <a:latin typeface="Times New Roman" panose="02020603050405020304" pitchFamily="18" charset="0"/>
                <a:cs typeface="Times New Roman" panose="02020603050405020304" pitchFamily="18" charset="0"/>
              </a:rPr>
              <a:t>-- 'U', 'X', '-', etc.</a:t>
            </a:r>
            <a:endParaRPr lang="en-US"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others</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=&gt;</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0" i="0" dirty="0">
                <a:solidFill>
                  <a:srgbClr val="66FF00"/>
                </a:solidFill>
                <a:highlight>
                  <a:srgbClr val="000000"/>
                </a:highlight>
                <a:latin typeface="Times New Roman" panose="02020603050405020304" pitchFamily="18" charset="0"/>
                <a:cs typeface="Times New Roman" panose="02020603050405020304" pitchFamily="18" charset="0"/>
              </a:rPr>
              <a:t>‘0'</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case</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8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800" b="1" i="0" dirty="0" err="1">
                <a:solidFill>
                  <a:srgbClr val="FF6600"/>
                </a:solidFill>
                <a:highlight>
                  <a:srgbClr val="000000"/>
                </a:highlight>
                <a:latin typeface="Times New Roman" panose="02020603050405020304" pitchFamily="18" charset="0"/>
                <a:cs typeface="Times New Roman" panose="02020603050405020304" pitchFamily="18" charset="0"/>
              </a:rPr>
              <a:t>architecture</a:t>
            </a:r>
            <a:r>
              <a:rPr lang="tr-TR" sz="8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717F4E79-A5AA-98DA-B30E-85EF5BA224B6}"/>
              </a:ext>
            </a:extLst>
          </p:cNvPr>
          <p:cNvPicPr>
            <a:picLocks noChangeAspect="1"/>
          </p:cNvPicPr>
          <p:nvPr/>
        </p:nvPicPr>
        <p:blipFill>
          <a:blip r:embed="rId2"/>
          <a:stretch>
            <a:fillRect/>
          </a:stretch>
        </p:blipFill>
        <p:spPr>
          <a:xfrm>
            <a:off x="5683250" y="1682609"/>
            <a:ext cx="6414236" cy="1009791"/>
          </a:xfrm>
          <a:prstGeom prst="rect">
            <a:avLst/>
          </a:prstGeom>
        </p:spPr>
      </p:pic>
    </p:spTree>
    <p:extLst>
      <p:ext uri="{BB962C8B-B14F-4D97-AF65-F5344CB8AC3E}">
        <p14:creationId xmlns:p14="http://schemas.microsoft.com/office/powerpoint/2010/main" val="147341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0215B-DAA6-65DE-9E2F-4379983143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5CE1AB-7D3A-3B73-61E2-94AA0409CACF}"/>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10.9</a:t>
            </a:r>
            <a:r>
              <a:rPr lang="tr-TR" dirty="0"/>
              <a:t> </a:t>
            </a:r>
            <a:r>
              <a:rPr lang="tr-TR" dirty="0" err="1">
                <a:solidFill>
                  <a:schemeClr val="bg1"/>
                </a:solidFill>
              </a:rPr>
              <a:t>loop</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4" name="Rectangle 2">
            <a:extLst>
              <a:ext uri="{FF2B5EF4-FFF2-40B4-BE49-F238E27FC236}">
                <a16:creationId xmlns:a16="http://schemas.microsoft.com/office/drawing/2014/main" id="{A55E62DB-5F08-B07F-CEFF-46335D791417}"/>
              </a:ext>
            </a:extLst>
          </p:cNvPr>
          <p:cNvSpPr>
            <a:spLocks noGrp="1" noChangeArrowheads="1"/>
          </p:cNvSpPr>
          <p:nvPr>
            <p:ph idx="1"/>
          </p:nvPr>
        </p:nvSpPr>
        <p:spPr bwMode="auto">
          <a:xfrm>
            <a:off x="404812" y="1265241"/>
            <a:ext cx="8301037"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a:t>
            </a:r>
            <a:r>
              <a:rPr kumimoji="0" lang="en-US" altLang="tr-TR" sz="1400" b="1" i="0" u="none" strike="noStrike" cap="none" normalizeH="0" baseline="0" dirty="0">
                <a:ln>
                  <a:noFill/>
                </a:ln>
                <a:solidFill>
                  <a:schemeClr val="bg1"/>
                </a:solidFill>
                <a:effectLst/>
                <a:latin typeface="+mn-lt"/>
                <a:cs typeface="Arial" panose="020B0604020202020204" pitchFamily="34" charset="0"/>
              </a:rPr>
              <a:t>for</a:t>
            </a:r>
            <a:r>
              <a:rPr kumimoji="0" lang="en-US" altLang="tr-TR" sz="1400" i="0" u="none" strike="noStrike" cap="none" normalizeH="0" baseline="0" dirty="0">
                <a:ln>
                  <a:noFill/>
                </a:ln>
                <a:solidFill>
                  <a:schemeClr val="bg1"/>
                </a:solidFill>
                <a:effectLst/>
                <a:latin typeface="+mn-lt"/>
                <a:cs typeface="Arial" panose="020B0604020202020204" pitchFamily="34" charset="0"/>
              </a:rPr>
              <a:t> &lt;name&gt; in &lt;</a:t>
            </a:r>
            <a:r>
              <a:rPr kumimoji="0" lang="en-US" altLang="tr-TR" sz="1400" i="0" u="none" strike="noStrike" cap="none" normalizeH="0" baseline="0" dirty="0" err="1">
                <a:ln>
                  <a:noFill/>
                </a:ln>
                <a:solidFill>
                  <a:schemeClr val="bg1"/>
                </a:solidFill>
                <a:effectLst/>
                <a:latin typeface="+mn-lt"/>
                <a:cs typeface="Arial" panose="020B0604020202020204" pitchFamily="34" charset="0"/>
              </a:rPr>
              <a:t>lower_limit</a:t>
            </a:r>
            <a:r>
              <a:rPr kumimoji="0" lang="en-US" altLang="tr-TR" sz="1400" i="0" u="none" strike="noStrike" cap="none" normalizeH="0" baseline="0" dirty="0">
                <a:ln>
                  <a:noFill/>
                </a:ln>
                <a:solidFill>
                  <a:schemeClr val="bg1"/>
                </a:solidFill>
                <a:effectLst/>
                <a:latin typeface="+mn-lt"/>
                <a:cs typeface="Arial" panose="020B0604020202020204" pitchFamily="34" charset="0"/>
              </a:rPr>
              <a:t>&gt; to &lt;</a:t>
            </a:r>
            <a:r>
              <a:rPr kumimoji="0" lang="en-US" altLang="tr-TR" sz="1400" i="0" u="none" strike="noStrike" cap="none" normalizeH="0" baseline="0" dirty="0" err="1">
                <a:ln>
                  <a:noFill/>
                </a:ln>
                <a:solidFill>
                  <a:schemeClr val="bg1"/>
                </a:solidFill>
                <a:effectLst/>
                <a:latin typeface="+mn-lt"/>
                <a:cs typeface="Arial" panose="020B0604020202020204" pitchFamily="34" charset="0"/>
              </a:rPr>
              <a:t>upper_limit</a:t>
            </a:r>
            <a:r>
              <a:rPr kumimoji="0" lang="en-US" altLang="tr-TR" sz="1400" i="0" u="none" strike="noStrike" cap="none" normalizeH="0" baseline="0" dirty="0">
                <a:ln>
                  <a:noFill/>
                </a:ln>
                <a:solidFill>
                  <a:schemeClr val="bg1"/>
                </a:solidFill>
                <a:effectLst/>
                <a:latin typeface="+mn-lt"/>
                <a:cs typeface="Arial" panose="020B0604020202020204" pitchFamily="34" charset="0"/>
              </a:rPr>
              <a:t>&gt; loop</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end loop;</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tr-TR" sz="14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a:t>
            </a:r>
            <a:r>
              <a:rPr kumimoji="0" lang="en-US" altLang="tr-TR" sz="1400" b="1" i="0" u="none" strike="noStrike" cap="none" normalizeH="0" baseline="0" dirty="0">
                <a:ln>
                  <a:noFill/>
                </a:ln>
                <a:solidFill>
                  <a:schemeClr val="bg1"/>
                </a:solidFill>
                <a:effectLst/>
                <a:latin typeface="+mn-lt"/>
                <a:cs typeface="Arial" panose="020B0604020202020204" pitchFamily="34" charset="0"/>
              </a:rPr>
              <a:t>while</a:t>
            </a:r>
            <a:r>
              <a:rPr kumimoji="0" lang="en-US" altLang="tr-TR" sz="1400" i="0" u="none" strike="noStrike" cap="none" normalizeH="0" baseline="0" dirty="0">
                <a:ln>
                  <a:noFill/>
                </a:ln>
                <a:solidFill>
                  <a:schemeClr val="bg1"/>
                </a:solidFill>
                <a:effectLst/>
                <a:latin typeface="+mn-lt"/>
                <a:cs typeface="Arial" panose="020B0604020202020204" pitchFamily="34" charset="0"/>
              </a:rPr>
              <a:t> &lt;condition&gt; loop</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end loop;</a:t>
            </a:r>
            <a:endParaRPr kumimoji="0" lang="tr-TR" altLang="tr-TR" sz="14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24421850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FCBA6-C07A-E6E1-659A-88F57EFB475B}"/>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738BECE6-FD41-7A6C-FB44-C8FD9EB7D06A}"/>
              </a:ext>
            </a:extLst>
          </p:cNvPr>
          <p:cNvSpPr txBox="1"/>
          <p:nvPr/>
        </p:nvSpPr>
        <p:spPr>
          <a:xfrm>
            <a:off x="523875" y="186700"/>
            <a:ext cx="4441825" cy="5816977"/>
          </a:xfrm>
          <a:prstGeom prst="rect">
            <a:avLst/>
          </a:prstGeom>
          <a:noFill/>
        </p:spPr>
        <p:txBody>
          <a:bodyPr wrap="square">
            <a:spAutoFit/>
          </a:bodyPr>
          <a:lstStyle/>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library</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800000"/>
                </a:solidFill>
                <a:highlight>
                  <a:srgbClr val="000000"/>
                </a:highlight>
                <a:latin typeface="Times New Roman" panose="02020603050405020304" pitchFamily="18" charset="0"/>
                <a:cs typeface="Times New Roman" panose="02020603050405020304" pitchFamily="18" charset="0"/>
              </a:rPr>
              <a:t>ieee</a:t>
            </a:r>
            <a:r>
              <a:rPr lang="en-US"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a:solidFill>
                  <a:srgbClr val="800000"/>
                </a:solidFill>
                <a:highlight>
                  <a:srgbClr val="000000"/>
                </a:highlight>
                <a:latin typeface="Times New Roman" panose="02020603050405020304" pitchFamily="18" charset="0"/>
                <a:cs typeface="Times New Roman" panose="02020603050405020304" pitchFamily="18" charset="0"/>
              </a:rPr>
              <a:t>std_logic_1164</a:t>
            </a:r>
            <a:r>
              <a:rPr lang="en-US"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all</a:t>
            </a:r>
            <a:r>
              <a:rPr lang="en-US"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en-US" sz="1200"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err="1">
                <a:solidFill>
                  <a:srgbClr val="800000"/>
                </a:solidFill>
                <a:highlight>
                  <a:srgbClr val="000000"/>
                </a:highlight>
                <a:latin typeface="Times New Roman" panose="02020603050405020304" pitchFamily="18" charset="0"/>
                <a:cs typeface="Times New Roman" panose="02020603050405020304" pitchFamily="18" charset="0"/>
              </a:rPr>
              <a:t>std_logic_unsigned</a:t>
            </a:r>
            <a:r>
              <a:rPr lang="en-US" sz="1200"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err="1">
                <a:solidFill>
                  <a:srgbClr val="FF6600"/>
                </a:solidFill>
                <a:highlight>
                  <a:srgbClr val="000000"/>
                </a:highlight>
                <a:latin typeface="Times New Roman" panose="02020603050405020304" pitchFamily="18" charset="0"/>
                <a:cs typeface="Times New Roman" panose="02020603050405020304" pitchFamily="18" charset="0"/>
              </a:rPr>
              <a:t>all</a:t>
            </a:r>
            <a:r>
              <a:rPr lang="en-US"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en-US" sz="1200"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err="1">
                <a:solidFill>
                  <a:srgbClr val="800000"/>
                </a:solidFill>
                <a:highlight>
                  <a:srgbClr val="000000"/>
                </a:highlight>
                <a:latin typeface="Times New Roman" panose="02020603050405020304" pitchFamily="18" charset="0"/>
                <a:cs typeface="Times New Roman" panose="02020603050405020304" pitchFamily="18" charset="0"/>
              </a:rPr>
              <a:t>numeric_std</a:t>
            </a:r>
            <a:r>
              <a:rPr lang="en-US" sz="1200"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err="1">
                <a:solidFill>
                  <a:srgbClr val="FF6600"/>
                </a:solidFill>
                <a:highlight>
                  <a:srgbClr val="000000"/>
                </a:highlight>
                <a:latin typeface="Times New Roman" panose="02020603050405020304" pitchFamily="18" charset="0"/>
                <a:cs typeface="Times New Roman" panose="02020603050405020304" pitchFamily="18" charset="0"/>
              </a:rPr>
              <a:t>all</a:t>
            </a:r>
            <a:r>
              <a:rPr lang="en-US"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Loop_Statement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architecture</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sim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of</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err="1">
                <a:solidFill>
                  <a:srgbClr val="FFFFFF"/>
                </a:solidFill>
                <a:highlight>
                  <a:srgbClr val="000000"/>
                </a:highlight>
                <a:latin typeface="Times New Roman" panose="02020603050405020304" pitchFamily="18" charset="0"/>
                <a:cs typeface="Times New Roman" panose="02020603050405020304" pitchFamily="18" charset="0"/>
              </a:rPr>
              <a:t>Loop_Statement</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for_process</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for</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err="1">
                <a:solidFill>
                  <a:srgbClr val="FFFFFF"/>
                </a:solidFill>
                <a:highlight>
                  <a:srgbClr val="000000"/>
                </a:highlight>
                <a:latin typeface="Times New Roman" panose="02020603050405020304" pitchFamily="18" charset="0"/>
                <a:cs typeface="Times New Roman" panose="02020603050405020304" pitchFamily="18" charset="0"/>
              </a:rPr>
              <a:t>i</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in</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FF8000"/>
                </a:solidFill>
                <a:highlight>
                  <a:srgbClr val="000000"/>
                </a:highlight>
                <a:latin typeface="Times New Roman" panose="02020603050405020304" pitchFamily="18" charset="0"/>
                <a:cs typeface="Times New Roman" panose="02020603050405020304" pitchFamily="18" charset="0"/>
              </a:rPr>
              <a:t>1</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to</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FF8000"/>
                </a:solidFill>
                <a:highlight>
                  <a:srgbClr val="000000"/>
                </a:highlight>
                <a:latin typeface="Times New Roman" panose="02020603050405020304" pitchFamily="18" charset="0"/>
                <a:cs typeface="Times New Roman" panose="02020603050405020304" pitchFamily="18" charset="0"/>
              </a:rPr>
              <a:t>10</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loop</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"i = "</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i</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while_process</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variable</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j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while</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j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loop</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"j = "</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j</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j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j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2</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architecture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6276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A5BEAB-67D5-A079-BD9F-DE2E5BC941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AFAB68-6B60-FEEE-C734-C06205D18CE1}"/>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10.10</a:t>
            </a:r>
            <a:r>
              <a:rPr lang="tr-TR" dirty="0"/>
              <a:t> </a:t>
            </a:r>
            <a:r>
              <a:rPr lang="tr-TR" dirty="0" err="1">
                <a:solidFill>
                  <a:schemeClr val="bg1"/>
                </a:solidFill>
              </a:rPr>
              <a:t>next</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7" name="Rectangle 3">
            <a:extLst>
              <a:ext uri="{FF2B5EF4-FFF2-40B4-BE49-F238E27FC236}">
                <a16:creationId xmlns:a16="http://schemas.microsoft.com/office/drawing/2014/main" id="{33FB5E8A-166D-F8CC-8049-5791281295A6}"/>
              </a:ext>
            </a:extLst>
          </p:cNvPr>
          <p:cNvSpPr>
            <a:spLocks noChangeArrowheads="1"/>
          </p:cNvSpPr>
          <p:nvPr/>
        </p:nvSpPr>
        <p:spPr bwMode="auto">
          <a:xfrm>
            <a:off x="254000" y="654050"/>
            <a:ext cx="11849100"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next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used</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complete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execution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one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iterations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of an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enclosing</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making</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jump</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back</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top of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completion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conditional</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includes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rPr>
              <a:t>[ </a:t>
            </a:r>
            <a:r>
              <a:rPr kumimoji="0" lang="tr-TR" altLang="tr-TR" sz="1400" b="0" i="0" u="sng" strike="noStrike" cap="none" normalizeH="0" baseline="0" dirty="0" err="1">
                <a:ln>
                  <a:noFill/>
                </a:ln>
                <a:solidFill>
                  <a:srgbClr val="000000"/>
                </a:solidFill>
                <a:effectLst/>
                <a:latin typeface="+mn-lt"/>
              </a:rPr>
              <a:t>label</a:t>
            </a:r>
            <a:r>
              <a:rPr kumimoji="0" lang="tr-TR" altLang="tr-TR" sz="1400" b="0" i="0" u="none" strike="noStrike" cap="none" normalizeH="0" baseline="0" dirty="0">
                <a:ln>
                  <a:noFill/>
                </a:ln>
                <a:solidFill>
                  <a:srgbClr val="000000"/>
                </a:solidFill>
                <a:effectLst/>
                <a:latin typeface="+mn-lt"/>
              </a:rPr>
              <a:t>: ] </a:t>
            </a:r>
            <a:r>
              <a:rPr kumimoji="0" lang="tr-TR" altLang="tr-TR" sz="1400" b="1" i="0" u="none" strike="noStrike" cap="none" normalizeH="0" baseline="0" dirty="0" err="1">
                <a:ln>
                  <a:noFill/>
                </a:ln>
                <a:solidFill>
                  <a:srgbClr val="000000"/>
                </a:solidFill>
                <a:effectLst/>
                <a:latin typeface="+mn-lt"/>
              </a:rPr>
              <a:t>next</a:t>
            </a:r>
            <a:r>
              <a:rPr kumimoji="0" lang="tr-TR" altLang="tr-TR" sz="1400" b="0" i="0" u="none" strike="noStrike" cap="none" normalizeH="0" baseline="0" dirty="0">
                <a:ln>
                  <a:noFill/>
                </a:ln>
                <a:solidFill>
                  <a:srgbClr val="000000"/>
                </a:solidFill>
                <a:effectLst/>
                <a:latin typeface="+mn-lt"/>
              </a:rPr>
              <a:t> [ </a:t>
            </a:r>
            <a:r>
              <a:rPr kumimoji="0" lang="tr-TR" altLang="tr-TR" sz="1400" b="0" i="0" u="none" strike="noStrike" cap="none" normalizeH="0" baseline="0" dirty="0" err="1">
                <a:ln>
                  <a:noFill/>
                </a:ln>
                <a:solidFill>
                  <a:srgbClr val="000000"/>
                </a:solidFill>
                <a:effectLst/>
                <a:latin typeface="+mn-lt"/>
              </a:rPr>
              <a:t>loop_label</a:t>
            </a:r>
            <a:r>
              <a:rPr kumimoji="0" lang="tr-TR" altLang="tr-TR" sz="1400" b="0" i="0" u="none" strike="noStrike" cap="none" normalizeH="0" baseline="0" dirty="0">
                <a:ln>
                  <a:noFill/>
                </a:ln>
                <a:solidFill>
                  <a:srgbClr val="000000"/>
                </a:solidFill>
                <a:effectLst/>
                <a:latin typeface="+mn-lt"/>
              </a:rPr>
              <a:t> ] [ </a:t>
            </a:r>
            <a:r>
              <a:rPr kumimoji="0" lang="tr-TR" altLang="tr-TR" sz="1400" b="1" i="0" u="none" strike="noStrike" cap="none" normalizeH="0" baseline="0" dirty="0" err="1">
                <a:ln>
                  <a:noFill/>
                </a:ln>
                <a:solidFill>
                  <a:srgbClr val="000000"/>
                </a:solidFill>
                <a:effectLst/>
                <a:latin typeface="+mn-lt"/>
              </a:rPr>
              <a:t>when</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condition</a:t>
            </a:r>
            <a:r>
              <a:rPr kumimoji="0" lang="tr-TR" altLang="tr-TR" sz="1400" b="0" i="0" u="none" strike="noStrike" cap="none" normalizeH="0" baseline="0" dirty="0">
                <a:ln>
                  <a:noFill/>
                </a:ln>
                <a:solidFill>
                  <a:srgbClr val="000000"/>
                </a:solidFill>
                <a:effectLst/>
                <a:latin typeface="+mn-lt"/>
              </a:rPr>
              <a:t> ];</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next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allows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skip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part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iteration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after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when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reserved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word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true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all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executed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This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results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skipping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all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below</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until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passing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control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first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next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iteration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cs typeface="Arial" panose="020B0604020202020204" pitchFamily="34" charset="0"/>
              </a:rPr>
              <a:t>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next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may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name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expected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influence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label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supported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applies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innermost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enclosing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algn="just"/>
            <a:r>
              <a:rPr lang="en-US" sz="1400" b="1" i="0" dirty="0">
                <a:solidFill>
                  <a:srgbClr val="E04C10"/>
                </a:solidFill>
                <a:effectLst/>
                <a:latin typeface="+mn-lt"/>
              </a:rPr>
              <a:t>Note:</a:t>
            </a:r>
          </a:p>
          <a:p>
            <a:pPr algn="just">
              <a:buFont typeface="Arial" panose="020B0604020202020204" pitchFamily="34" charset="0"/>
              <a:buChar char="•"/>
            </a:pPr>
            <a:r>
              <a:rPr lang="tr-TR" sz="1400" b="0" i="0" dirty="0">
                <a:solidFill>
                  <a:srgbClr val="000000"/>
                </a:solidFill>
                <a:effectLst/>
                <a:latin typeface="+mn-lt"/>
              </a:rPr>
              <a:t> </a:t>
            </a:r>
            <a:r>
              <a:rPr lang="en-US" sz="1400" b="0" i="0" dirty="0">
                <a:solidFill>
                  <a:srgbClr val="000000"/>
                </a:solidFill>
                <a:effectLst/>
                <a:latin typeface="+mn-lt"/>
              </a:rPr>
              <a:t>The next statement is often confused with the exit statement. The difference between the two is that the exit statement "exits" the loop entirely, while the next statement skips to the "next" loop iteration.</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
        <p:nvSpPr>
          <p:cNvPr id="9" name="TextBox 8">
            <a:extLst>
              <a:ext uri="{FF2B5EF4-FFF2-40B4-BE49-F238E27FC236}">
                <a16:creationId xmlns:a16="http://schemas.microsoft.com/office/drawing/2014/main" id="{EFCD1068-2116-3F8A-C97E-F561A12915E4}"/>
              </a:ext>
            </a:extLst>
          </p:cNvPr>
          <p:cNvSpPr txBox="1"/>
          <p:nvPr/>
        </p:nvSpPr>
        <p:spPr>
          <a:xfrm>
            <a:off x="254000" y="3331706"/>
            <a:ext cx="7153275" cy="2246769"/>
          </a:xfrm>
          <a:prstGeom prst="rect">
            <a:avLst/>
          </a:prstGeom>
          <a:noFill/>
        </p:spPr>
        <p:txBody>
          <a:bodyPr wrap="square">
            <a:spAutoFit/>
          </a:bodyPr>
          <a:lstStyle/>
          <a:p>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L1</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k</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L2</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for</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err="1">
                <a:solidFill>
                  <a:srgbClr val="FFFFFF"/>
                </a:solidFill>
                <a:highlight>
                  <a:srgbClr val="000000"/>
                </a:highlight>
                <a:latin typeface="Times New Roman" panose="02020603050405020304" pitchFamily="18" charset="0"/>
                <a:cs typeface="Times New Roman" panose="02020603050405020304" pitchFamily="18" charset="0"/>
              </a:rPr>
              <a:t>CountValue</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in</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8000"/>
                </a:solidFill>
                <a:highlight>
                  <a:srgbClr val="000000"/>
                </a:highlight>
                <a:latin typeface="Times New Roman" panose="02020603050405020304" pitchFamily="18" charset="0"/>
                <a:cs typeface="Times New Roman" panose="02020603050405020304" pitchFamily="18" charset="0"/>
              </a:rPr>
              <a:t>1</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to</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8000"/>
                </a:solidFill>
                <a:highlight>
                  <a:srgbClr val="000000"/>
                </a:highlight>
                <a:latin typeface="Times New Roman" panose="02020603050405020304" pitchFamily="18" charset="0"/>
                <a:cs typeface="Times New Roman" panose="02020603050405020304" pitchFamily="18" charset="0"/>
              </a:rPr>
              <a:t>8</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loop</a:t>
            </a:r>
            <a:endParaRPr lang="en-US" sz="14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next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when</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err="1">
                <a:solidFill>
                  <a:srgbClr val="FFFFFF"/>
                </a:solidFill>
                <a:highlight>
                  <a:srgbClr val="000000"/>
                </a:highlight>
                <a:latin typeface="Times New Roman" panose="02020603050405020304" pitchFamily="18" charset="0"/>
                <a:cs typeface="Times New Roman" panose="02020603050405020304" pitchFamily="18" charset="0"/>
              </a:rPr>
              <a:t>CountValue</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N</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i="0" dirty="0">
                <a:solidFill>
                  <a:srgbClr val="FF00FF"/>
                </a:solidFill>
                <a:highlight>
                  <a:srgbClr val="000000"/>
                </a:highlight>
                <a:latin typeface="Times New Roman" panose="02020603050405020304" pitchFamily="18" charset="0"/>
                <a:cs typeface="Times New Roman" panose="02020603050405020304" pitchFamily="18" charset="0"/>
              </a:rPr>
              <a:t>-- jump to next </a:t>
            </a:r>
            <a:r>
              <a:rPr lang="en-US" sz="1400" i="0" dirty="0" err="1">
                <a:solidFill>
                  <a:srgbClr val="FF00FF"/>
                </a:solidFill>
                <a:highlight>
                  <a:srgbClr val="000000"/>
                </a:highlight>
                <a:latin typeface="Times New Roman" panose="02020603050405020304" pitchFamily="18" charset="0"/>
                <a:cs typeface="Times New Roman" panose="02020603050405020304" pitchFamily="18" charset="0"/>
              </a:rPr>
              <a:t>itteration</a:t>
            </a:r>
            <a:r>
              <a:rPr lang="en-US" sz="1400" i="0" dirty="0">
                <a:solidFill>
                  <a:srgbClr val="FF00FF"/>
                </a:solidFill>
                <a:highlight>
                  <a:srgbClr val="000000"/>
                </a:highlight>
                <a:latin typeface="Times New Roman" panose="02020603050405020304" pitchFamily="18" charset="0"/>
                <a:cs typeface="Times New Roman" panose="02020603050405020304" pitchFamily="18" charset="0"/>
              </a:rPr>
              <a:t> of loop L2</a:t>
            </a:r>
            <a:endParaRPr lang="en-US" sz="140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i="0" dirty="0">
                <a:solidFill>
                  <a:srgbClr val="FF6600"/>
                </a:solidFill>
                <a:highlight>
                  <a:srgbClr val="000000"/>
                </a:highlight>
                <a:latin typeface="Times New Roman" panose="02020603050405020304" pitchFamily="18" charset="0"/>
                <a:cs typeface="Times New Roman" panose="02020603050405020304" pitchFamily="18" charset="0"/>
              </a:rPr>
              <a:t>if</a:t>
            </a:r>
            <a:r>
              <a:rPr lang="en-US" sz="1400" i="0" dirty="0">
                <a:solidFill>
                  <a:srgbClr val="FFFFFF"/>
                </a:solidFill>
                <a:highlight>
                  <a:srgbClr val="000000"/>
                </a:highlight>
                <a:latin typeface="Times New Roman" panose="02020603050405020304" pitchFamily="18" charset="0"/>
                <a:cs typeface="Times New Roman" panose="02020603050405020304" pitchFamily="18" charset="0"/>
              </a:rPr>
              <a:t> A</a:t>
            </a:r>
            <a:r>
              <a:rPr lang="en-US" sz="1400" i="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i="0" dirty="0">
                <a:solidFill>
                  <a:srgbClr val="FFFFFF"/>
                </a:solidFill>
                <a:highlight>
                  <a:srgbClr val="000000"/>
                </a:highlight>
                <a:latin typeface="Times New Roman" panose="02020603050405020304" pitchFamily="18" charset="0"/>
                <a:cs typeface="Times New Roman" panose="02020603050405020304" pitchFamily="18" charset="0"/>
              </a:rPr>
              <a:t>k</a:t>
            </a:r>
            <a:r>
              <a:rPr lang="en-US" sz="1400" i="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i="0" dirty="0">
                <a:solidFill>
                  <a:srgbClr val="66FF00"/>
                </a:solidFill>
                <a:highlight>
                  <a:srgbClr val="000000"/>
                </a:highlight>
                <a:latin typeface="Times New Roman" panose="02020603050405020304" pitchFamily="18" charset="0"/>
                <a:cs typeface="Times New Roman" panose="02020603050405020304" pitchFamily="18" charset="0"/>
              </a:rPr>
              <a:t>'U'</a:t>
            </a:r>
            <a:r>
              <a:rPr lang="en-US"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i="0" dirty="0">
                <a:solidFill>
                  <a:srgbClr val="FF6600"/>
                </a:solidFill>
                <a:highlight>
                  <a:srgbClr val="000000"/>
                </a:highlight>
                <a:latin typeface="Times New Roman" panose="02020603050405020304" pitchFamily="18" charset="0"/>
                <a:cs typeface="Times New Roman" panose="02020603050405020304" pitchFamily="18" charset="0"/>
              </a:rPr>
              <a:t>then</a:t>
            </a:r>
            <a:endParaRPr lang="en-US" sz="140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i="0" dirty="0">
                <a:solidFill>
                  <a:srgbClr val="FF6600"/>
                </a:solidFill>
                <a:highlight>
                  <a:srgbClr val="000000"/>
                </a:highlight>
                <a:latin typeface="Times New Roman" panose="02020603050405020304" pitchFamily="18" charset="0"/>
                <a:cs typeface="Times New Roman" panose="02020603050405020304" pitchFamily="18" charset="0"/>
              </a:rPr>
              <a:t>next</a:t>
            </a:r>
            <a:r>
              <a:rPr lang="en-US" sz="1400" i="0" dirty="0">
                <a:solidFill>
                  <a:srgbClr val="FFFFFF"/>
                </a:solidFill>
                <a:highlight>
                  <a:srgbClr val="000000"/>
                </a:highlight>
                <a:latin typeface="Times New Roman" panose="02020603050405020304" pitchFamily="18" charset="0"/>
                <a:cs typeface="Times New Roman" panose="02020603050405020304" pitchFamily="18" charset="0"/>
              </a:rPr>
              <a:t> L1</a:t>
            </a:r>
            <a:r>
              <a:rPr lang="en-US" sz="1400" i="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i="0" dirty="0">
                <a:solidFill>
                  <a:srgbClr val="FF00FF"/>
                </a:solidFill>
                <a:highlight>
                  <a:srgbClr val="000000"/>
                </a:highlight>
                <a:latin typeface="Times New Roman" panose="02020603050405020304" pitchFamily="18" charset="0"/>
                <a:cs typeface="Times New Roman" panose="02020603050405020304" pitchFamily="18" charset="0"/>
              </a:rPr>
              <a:t>-- jump to top of loop L1</a:t>
            </a:r>
            <a:endParaRPr lang="en-US" sz="140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i="0" dirty="0" err="1">
                <a:solidFill>
                  <a:srgbClr val="FF6600"/>
                </a:solidFill>
                <a:highlight>
                  <a:srgbClr val="000000"/>
                </a:highlight>
                <a:latin typeface="Times New Roman" panose="02020603050405020304" pitchFamily="18" charset="0"/>
                <a:cs typeface="Times New Roman" panose="02020603050405020304" pitchFamily="18" charset="0"/>
              </a:rPr>
              <a:t>if</a:t>
            </a:r>
            <a:r>
              <a:rPr lang="tr-TR" sz="1400"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k</a:t>
            </a:r>
            <a:r>
              <a:rPr lang="tr-TR" sz="1400"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k </a:t>
            </a:r>
            <a:r>
              <a:rPr lang="tr-TR" sz="1400"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i="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400"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i="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L2</a:t>
            </a:r>
            <a:r>
              <a:rPr lang="tr-TR" sz="1400"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i="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400" i="0" dirty="0">
                <a:solidFill>
                  <a:srgbClr val="FFFFFF"/>
                </a:solidFill>
                <a:highlight>
                  <a:srgbClr val="000000"/>
                </a:highlight>
                <a:latin typeface="Times New Roman" panose="02020603050405020304" pitchFamily="18" charset="0"/>
                <a:cs typeface="Times New Roman" panose="02020603050405020304" pitchFamily="18" charset="0"/>
              </a:rPr>
              <a:t> L1</a:t>
            </a:r>
            <a:r>
              <a:rPr lang="tr-TR" sz="1400"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14637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633D4F-7926-0C70-CD84-1C056022B2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C454E-659B-B9DB-F463-866D63BB6D98}"/>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10.11</a:t>
            </a:r>
            <a:r>
              <a:rPr lang="tr-TR" dirty="0"/>
              <a:t> </a:t>
            </a:r>
            <a:r>
              <a:rPr lang="tr-TR" dirty="0" err="1">
                <a:solidFill>
                  <a:schemeClr val="bg1"/>
                </a:solidFill>
              </a:rPr>
              <a:t>Exıt</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5" name="Rectangle 3">
            <a:extLst>
              <a:ext uri="{FF2B5EF4-FFF2-40B4-BE49-F238E27FC236}">
                <a16:creationId xmlns:a16="http://schemas.microsoft.com/office/drawing/2014/main" id="{42DE929A-5D1F-3BC5-899F-C078524F0D6E}"/>
              </a:ext>
            </a:extLst>
          </p:cNvPr>
          <p:cNvSpPr>
            <a:spLocks noChangeArrowheads="1"/>
          </p:cNvSpPr>
          <p:nvPr/>
        </p:nvSpPr>
        <p:spPr bwMode="auto">
          <a:xfrm>
            <a:off x="169862" y="761772"/>
            <a:ext cx="11849100"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400" b="0" i="1" u="none" strike="noStrike" cap="none" normalizeH="0" baseline="0" dirty="0">
                <a:ln>
                  <a:noFill/>
                </a:ln>
                <a:solidFill>
                  <a:srgbClr val="000000"/>
                </a:solidFill>
                <a:effectLst/>
                <a:latin typeface="+mn-lt"/>
                <a:cs typeface="Arial" panose="020B0604020202020204" pitchFamily="34" charset="0"/>
              </a:rPr>
              <a:t>A sequential statement which is used to finish or exit the execution of an enclosing loop statement.</a:t>
            </a:r>
            <a:endParaRPr kumimoji="0" lang="tr-TR" altLang="tr-TR" sz="1400" b="0" i="1"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algn="just" defTabSz="914400"/>
            <a:r>
              <a:rPr kumimoji="0" lang="tr-TR" altLang="tr-TR" sz="1400" b="0" i="0" u="none" strike="noStrike" cap="none" normalizeH="0" baseline="0" dirty="0">
                <a:ln>
                  <a:noFill/>
                </a:ln>
                <a:solidFill>
                  <a:srgbClr val="000000"/>
                </a:solidFill>
                <a:effectLst/>
                <a:latin typeface="+mn-lt"/>
              </a:rPr>
              <a:t>[ </a:t>
            </a:r>
            <a:r>
              <a:rPr kumimoji="0" lang="tr-TR" altLang="tr-TR" sz="1400" b="0" i="0" u="sng" strike="noStrike" cap="none" normalizeH="0" baseline="0" dirty="0" err="1">
                <a:ln>
                  <a:noFill/>
                </a:ln>
                <a:solidFill>
                  <a:srgbClr val="000000"/>
                </a:solidFill>
                <a:effectLst/>
                <a:latin typeface="+mn-lt"/>
              </a:rPr>
              <a:t>label</a:t>
            </a:r>
            <a:r>
              <a:rPr kumimoji="0" lang="tr-TR" altLang="tr-TR" sz="1400" b="0" i="0" u="none" strike="noStrike" cap="none" normalizeH="0" baseline="0" dirty="0">
                <a:ln>
                  <a:noFill/>
                </a:ln>
                <a:solidFill>
                  <a:srgbClr val="000000"/>
                </a:solidFill>
                <a:effectLst/>
                <a:latin typeface="+mn-lt"/>
              </a:rPr>
              <a:t>: ] </a:t>
            </a:r>
            <a:r>
              <a:rPr kumimoji="0" lang="tr-TR" altLang="tr-TR" sz="1400" b="1" i="0" u="none" strike="noStrike" cap="none" normalizeH="0" baseline="0" dirty="0" err="1">
                <a:ln>
                  <a:noFill/>
                </a:ln>
                <a:solidFill>
                  <a:srgbClr val="000000"/>
                </a:solidFill>
                <a:effectLst/>
                <a:latin typeface="+mn-lt"/>
              </a:rPr>
              <a:t>exit</a:t>
            </a:r>
            <a:r>
              <a:rPr kumimoji="0" lang="tr-TR" altLang="tr-TR" sz="1400" b="0" i="0" u="none" strike="noStrike" cap="none" normalizeH="0" baseline="0" dirty="0">
                <a:ln>
                  <a:noFill/>
                </a:ln>
                <a:solidFill>
                  <a:srgbClr val="000000"/>
                </a:solidFill>
                <a:effectLst/>
                <a:latin typeface="+mn-lt"/>
              </a:rPr>
              <a:t> [ </a:t>
            </a:r>
            <a:r>
              <a:rPr kumimoji="0" lang="tr-TR" altLang="tr-TR" sz="1400" b="0" i="0" u="none" strike="noStrike" cap="none" normalizeH="0" baseline="0" dirty="0" err="1">
                <a:ln>
                  <a:noFill/>
                </a:ln>
                <a:solidFill>
                  <a:srgbClr val="000000"/>
                </a:solidFill>
                <a:effectLst/>
                <a:latin typeface="+mn-lt"/>
              </a:rPr>
              <a:t>loop_label</a:t>
            </a:r>
            <a:r>
              <a:rPr kumimoji="0" lang="tr-TR" altLang="tr-TR" sz="1400" b="0" i="0" u="none" strike="noStrike" cap="none" normalizeH="0" baseline="0" dirty="0">
                <a:ln>
                  <a:noFill/>
                </a:ln>
                <a:solidFill>
                  <a:srgbClr val="000000"/>
                </a:solidFill>
                <a:effectLst/>
                <a:latin typeface="+mn-lt"/>
              </a:rPr>
              <a:t> ] [ </a:t>
            </a:r>
            <a:r>
              <a:rPr kumimoji="0" lang="tr-TR" altLang="tr-TR" sz="1400" b="1" i="0" u="none" strike="noStrike" cap="none" normalizeH="0" baseline="0" dirty="0" err="1">
                <a:ln>
                  <a:noFill/>
                </a:ln>
                <a:solidFill>
                  <a:srgbClr val="000000"/>
                </a:solidFill>
                <a:effectLst/>
                <a:latin typeface="+mn-lt"/>
              </a:rPr>
              <a:t>when</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condition</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a:ln>
                  <a:noFill/>
                </a:ln>
                <a:solidFill>
                  <a:schemeClr val="tx1"/>
                </a:solidFill>
                <a:effectLst/>
                <a:latin typeface="+mn-lt"/>
              </a:rPr>
              <a:t>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The exit statement terminates entirely the execution of the loop in which it is located. If a condition is placed on the exit statement, then the execution of the exit statement depends on the condition placed at the end of the statement. When the condition is true (or if there is no condition at all) the exit statement is executed and the control is passed to the first statement after the end loop.</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Example</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L1</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L2</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for</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I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in</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8000"/>
                </a:solidFill>
                <a:highlight>
                  <a:srgbClr val="000000"/>
                </a:highlight>
                <a:latin typeface="Times New Roman" panose="02020603050405020304" pitchFamily="18" charset="0"/>
                <a:cs typeface="Times New Roman" panose="02020603050405020304" pitchFamily="18" charset="0"/>
              </a:rPr>
              <a:t>0</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to</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8000"/>
                </a:solidFill>
                <a:highlight>
                  <a:srgbClr val="000000"/>
                </a:highlight>
                <a:latin typeface="Times New Roman" panose="02020603050405020304" pitchFamily="18" charset="0"/>
                <a:cs typeface="Times New Roman" panose="02020603050405020304" pitchFamily="18" charset="0"/>
              </a:rPr>
              <a:t>7</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loop</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p>
          <a:p>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if</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B</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I</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66FF00"/>
                </a:solidFill>
                <a:highlight>
                  <a:srgbClr val="000000"/>
                </a:highlight>
                <a:latin typeface="Times New Roman" panose="02020603050405020304" pitchFamily="18" charset="0"/>
                <a:cs typeface="Times New Roman" panose="02020603050405020304" pitchFamily="18" charset="0"/>
              </a:rPr>
              <a:t>'U'</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then</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p>
          <a:p>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exit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L1</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if</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exit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I </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M</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L2</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L1</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endParaRPr kumimoji="0" lang="en-US" altLang="tr-TR" sz="140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sz="1400" b="1" i="0" dirty="0">
                <a:solidFill>
                  <a:srgbClr val="E04C10"/>
                </a:solidFill>
                <a:effectLst/>
                <a:latin typeface="+mn-lt"/>
              </a:rPr>
              <a:t>Note:</a:t>
            </a:r>
          </a:p>
          <a:p>
            <a:pPr algn="just">
              <a:buFont typeface="Arial" panose="020B0604020202020204" pitchFamily="34" charset="0"/>
              <a:buChar char="•"/>
            </a:pPr>
            <a:r>
              <a:rPr lang="tr-TR" sz="1400" b="0" i="0" dirty="0">
                <a:solidFill>
                  <a:srgbClr val="000000"/>
                </a:solidFill>
                <a:effectLst/>
                <a:latin typeface="+mn-lt"/>
              </a:rPr>
              <a:t> </a:t>
            </a:r>
            <a:r>
              <a:rPr lang="en-US" sz="1400" b="0" i="0" dirty="0">
                <a:solidFill>
                  <a:srgbClr val="000000"/>
                </a:solidFill>
                <a:effectLst/>
                <a:latin typeface="+mn-lt"/>
              </a:rPr>
              <a:t>The exit statement is often confused with the next statement. The difference between the two is that the exit statement "exits" the loop entirely, while the next statement skips to the "next" loop iteration (in other words, "exits" only the current iteration of the loop).</a:t>
            </a:r>
            <a:endParaRPr kumimoji="0" lang="tr-TR" altLang="tr-TR" sz="14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3732987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CE253F-7DD3-C079-80AB-7F13F05F93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2D874D-AD9B-C54E-53F4-77EFE185C701}"/>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10.12</a:t>
            </a:r>
            <a:r>
              <a:rPr lang="tr-TR" dirty="0"/>
              <a:t> </a:t>
            </a:r>
            <a:r>
              <a:rPr lang="tr-TR" dirty="0">
                <a:solidFill>
                  <a:schemeClr val="bg1"/>
                </a:solidFill>
              </a:rPr>
              <a:t>Return </a:t>
            </a:r>
            <a:r>
              <a:rPr lang="tr-TR" dirty="0" err="1">
                <a:solidFill>
                  <a:schemeClr val="bg1"/>
                </a:solidFill>
              </a:rPr>
              <a:t>statement</a:t>
            </a:r>
            <a:endParaRPr lang="tr-TR" dirty="0">
              <a:solidFill>
                <a:schemeClr val="bg1"/>
              </a:solidFill>
            </a:endParaRPr>
          </a:p>
        </p:txBody>
      </p:sp>
      <p:sp>
        <p:nvSpPr>
          <p:cNvPr id="7" name="Rectangle 3">
            <a:extLst>
              <a:ext uri="{FF2B5EF4-FFF2-40B4-BE49-F238E27FC236}">
                <a16:creationId xmlns:a16="http://schemas.microsoft.com/office/drawing/2014/main" id="{E8C5AD56-E0CA-AD51-7DE2-6992DA51C930}"/>
              </a:ext>
            </a:extLst>
          </p:cNvPr>
          <p:cNvSpPr>
            <a:spLocks noChangeArrowheads="1"/>
          </p:cNvSpPr>
          <p:nvPr/>
        </p:nvSpPr>
        <p:spPr bwMode="auto">
          <a:xfrm>
            <a:off x="254000" y="654052"/>
            <a:ext cx="11849100"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lang="en-US" sz="1400" b="0" i="1" dirty="0">
                <a:solidFill>
                  <a:srgbClr val="000000"/>
                </a:solidFill>
                <a:effectLst/>
                <a:latin typeface="+mn-lt"/>
              </a:rPr>
              <a:t>The return</a:t>
            </a:r>
            <a:r>
              <a:rPr lang="en-US" sz="1400" b="1" i="1" dirty="0">
                <a:solidFill>
                  <a:srgbClr val="000000"/>
                </a:solidFill>
                <a:effectLst/>
                <a:latin typeface="+mn-lt"/>
              </a:rPr>
              <a:t> </a:t>
            </a:r>
            <a:r>
              <a:rPr lang="en-US" sz="1400" b="0" i="1" dirty="0">
                <a:solidFill>
                  <a:srgbClr val="000000"/>
                </a:solidFill>
                <a:effectLst/>
                <a:latin typeface="+mn-lt"/>
              </a:rPr>
              <a:t>statement is used to complete the execution of the innermost enclosing function or procedure body. </a:t>
            </a:r>
            <a:endParaRPr lang="tr-TR" sz="1400" b="0" i="1" dirty="0">
              <a:solidFill>
                <a:srgbClr val="000000"/>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label</a:t>
            </a:r>
            <a:r>
              <a:rPr kumimoji="0" lang="tr-TR" altLang="tr-TR" sz="1400" b="0" i="0" u="none" strike="noStrike" cap="none" normalizeH="0" baseline="0" dirty="0">
                <a:ln>
                  <a:noFill/>
                </a:ln>
                <a:solidFill>
                  <a:srgbClr val="000000"/>
                </a:solidFill>
                <a:effectLst/>
                <a:latin typeface="+mn-lt"/>
              </a:rPr>
              <a:t>: ] </a:t>
            </a:r>
            <a:r>
              <a:rPr kumimoji="0" lang="tr-TR" altLang="tr-TR" sz="1400" b="0" i="0" u="none" strike="noStrike" cap="none" normalizeH="0" baseline="0" dirty="0" err="1">
                <a:ln>
                  <a:noFill/>
                </a:ln>
                <a:solidFill>
                  <a:srgbClr val="000000"/>
                </a:solidFill>
                <a:effectLst/>
                <a:latin typeface="+mn-lt"/>
              </a:rPr>
              <a:t>return</a:t>
            </a:r>
            <a:r>
              <a:rPr kumimoji="0" lang="tr-TR" altLang="tr-TR" sz="1400" b="0" i="0" u="none" strike="noStrike" cap="none" normalizeH="0" baseline="0" dirty="0">
                <a:ln>
                  <a:noFill/>
                </a:ln>
                <a:solidFill>
                  <a:srgbClr val="000000"/>
                </a:solidFill>
                <a:effectLst/>
                <a:latin typeface="+mn-lt"/>
              </a:rPr>
              <a:t> [ </a:t>
            </a:r>
            <a:r>
              <a:rPr kumimoji="0" lang="tr-TR" altLang="tr-TR" sz="1400" b="0" i="0" u="none" strike="noStrike" cap="none" normalizeH="0" baseline="0" dirty="0" err="1">
                <a:ln>
                  <a:noFill/>
                </a:ln>
                <a:solidFill>
                  <a:srgbClr val="000000"/>
                </a:solidFill>
                <a:effectLst/>
                <a:latin typeface="+mn-lt"/>
              </a:rPr>
              <a:t>expression</a:t>
            </a:r>
            <a:r>
              <a:rPr kumimoji="0" lang="tr-TR" altLang="tr-TR" sz="1400" b="0" i="0" u="none" strike="noStrike" cap="none" normalizeH="0" baseline="0" dirty="0">
                <a:ln>
                  <a:noFill/>
                </a:ln>
                <a:solidFill>
                  <a:srgbClr val="000000"/>
                </a:solidFill>
                <a:effectLst/>
                <a:latin typeface="+mn-lt"/>
              </a:rPr>
              <a:t> ];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The return statement ends the execution of a subprogram (procedure or function) in which it appears. It causes an unconditional jump to the end of the subprogram.</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The return statement is only allowed in a procedure or function body. The return statement in a procedure may not return any value, while a return in a function must return a value consistent with the return type of the function.</a:t>
            </a:r>
            <a:endParaRPr kumimoji="0" lang="tr-TR"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tr-TR" altLang="tr-TR" sz="1400" dirty="0">
              <a:solidFill>
                <a:srgbClr val="000000"/>
              </a:solidFill>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tr-TR" altLang="tr-TR" sz="1400" b="1" dirty="0" err="1">
                <a:solidFill>
                  <a:srgbClr val="E04C10"/>
                </a:solidFill>
                <a:latin typeface="+mn-lt"/>
                <a:cs typeface="Arial" panose="020B0604020202020204" pitchFamily="34" charset="0"/>
              </a:rPr>
              <a:t>Example</a:t>
            </a:r>
            <a:r>
              <a:rPr lang="tr-TR" altLang="tr-TR" sz="1400" b="1" dirty="0">
                <a:solidFill>
                  <a:srgbClr val="E04C10"/>
                </a:solidFill>
                <a:latin typeface="+mn-lt"/>
                <a:cs typeface="Arial" panose="020B0604020202020204" pitchFamily="34" charset="0"/>
              </a:rPr>
              <a:t>:</a:t>
            </a:r>
            <a:endParaRPr kumimoji="0" lang="tr-TR"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return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X + Y; </a:t>
            </a:r>
          </a:p>
        </p:txBody>
      </p:sp>
    </p:spTree>
    <p:extLst>
      <p:ext uri="{BB962C8B-B14F-4D97-AF65-F5344CB8AC3E}">
        <p14:creationId xmlns:p14="http://schemas.microsoft.com/office/powerpoint/2010/main" val="3211731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FC946-C17E-C8C6-05F0-E7535446D5E6}"/>
              </a:ext>
            </a:extLst>
          </p:cNvPr>
          <p:cNvSpPr>
            <a:spLocks noGrp="1"/>
          </p:cNvSpPr>
          <p:nvPr>
            <p:ph type="title"/>
          </p:nvPr>
        </p:nvSpPr>
        <p:spPr/>
        <p:txBody>
          <a:bodyPr/>
          <a:lstStyle/>
          <a:p>
            <a:r>
              <a:rPr lang="tr-TR" sz="3600" dirty="0">
                <a:solidFill>
                  <a:srgbClr val="FF0000"/>
                </a:solidFill>
                <a:latin typeface="Tw Cen MT (Headings)"/>
                <a:ea typeface="+mj-ea"/>
                <a:cs typeface="+mj-cs"/>
              </a:rPr>
              <a:t>10</a:t>
            </a:r>
            <a:r>
              <a:rPr lang="en-GB" sz="3600" dirty="0">
                <a:solidFill>
                  <a:srgbClr val="FF0000"/>
                </a:solidFill>
                <a:latin typeface="Tw Cen MT (Headings)"/>
                <a:ea typeface="+mj-ea"/>
                <a:cs typeface="+mj-cs"/>
              </a:rPr>
              <a:t>.</a:t>
            </a:r>
            <a:r>
              <a:rPr lang="tr-TR" sz="3600" dirty="0">
                <a:solidFill>
                  <a:srgbClr val="FF0000"/>
                </a:solidFill>
                <a:latin typeface="Tw Cen MT (Headings)"/>
                <a:ea typeface="+mj-ea"/>
                <a:cs typeface="+mj-cs"/>
              </a:rPr>
              <a:t>1</a:t>
            </a:r>
            <a:r>
              <a:rPr lang="en-GB" sz="3600" dirty="0">
                <a:solidFill>
                  <a:srgbClr val="FF0000"/>
                </a:solidFill>
                <a:latin typeface="Tw Cen MT (Headings)"/>
                <a:ea typeface="+mj-ea"/>
                <a:cs typeface="+mj-cs"/>
              </a:rPr>
              <a:t> </a:t>
            </a:r>
            <a:r>
              <a:rPr lang="tr-TR" sz="3600" dirty="0">
                <a:solidFill>
                  <a:schemeClr val="bg1"/>
                </a:solidFill>
                <a:latin typeface="Tw Cen MT (Body)"/>
                <a:cs typeface="Times New Roman" panose="02020603050405020304" pitchFamily="18" charset="0"/>
              </a:rPr>
              <a:t>General</a:t>
            </a:r>
            <a:endParaRPr lang="tr-TR" dirty="0"/>
          </a:p>
        </p:txBody>
      </p:sp>
      <p:sp>
        <p:nvSpPr>
          <p:cNvPr id="3" name="Content Placeholder 2">
            <a:extLst>
              <a:ext uri="{FF2B5EF4-FFF2-40B4-BE49-F238E27FC236}">
                <a16:creationId xmlns:a16="http://schemas.microsoft.com/office/drawing/2014/main" id="{3581FDC0-311E-8281-AFD9-DC2E2ED1BF1D}"/>
              </a:ext>
            </a:extLst>
          </p:cNvPr>
          <p:cNvSpPr>
            <a:spLocks noGrp="1"/>
          </p:cNvSpPr>
          <p:nvPr>
            <p:ph idx="1"/>
          </p:nvPr>
        </p:nvSpPr>
        <p:spPr/>
        <p:txBody>
          <a:bodyPr/>
          <a:lstStyle/>
          <a:p>
            <a:r>
              <a:rPr lang="en-US" sz="2400" i="0" u="none" strike="noStrike" baseline="0" dirty="0">
                <a:solidFill>
                  <a:schemeClr val="bg1"/>
                </a:solidFill>
              </a:rPr>
              <a:t>Sequential statements are used to</a:t>
            </a:r>
            <a:r>
              <a:rPr lang="tr-TR" sz="2400" i="0" u="none" strike="noStrike" baseline="0" dirty="0">
                <a:solidFill>
                  <a:schemeClr val="bg1"/>
                </a:solidFill>
              </a:rPr>
              <a:t> </a:t>
            </a:r>
            <a:r>
              <a:rPr lang="en-US" sz="2400" i="0" u="none" strike="noStrike" baseline="0" dirty="0">
                <a:solidFill>
                  <a:schemeClr val="bg1"/>
                </a:solidFill>
              </a:rPr>
              <a:t>define algorithms for the execution of a subprogram or process; </a:t>
            </a:r>
            <a:r>
              <a:rPr lang="en-US" sz="2400" b="1" i="0" u="none" strike="noStrike" baseline="0" dirty="0">
                <a:solidFill>
                  <a:schemeClr val="bg1"/>
                </a:solidFill>
              </a:rPr>
              <a:t>they execute in the order in which they</a:t>
            </a:r>
            <a:r>
              <a:rPr lang="tr-TR" sz="2400" b="1" i="0" u="none" strike="noStrike" baseline="0" dirty="0">
                <a:solidFill>
                  <a:schemeClr val="bg1"/>
                </a:solidFill>
              </a:rPr>
              <a:t> </a:t>
            </a:r>
            <a:r>
              <a:rPr lang="tr-TR" sz="2400" b="1" i="0" u="none" strike="noStrike" baseline="0" dirty="0" err="1">
                <a:solidFill>
                  <a:schemeClr val="bg1"/>
                </a:solidFill>
              </a:rPr>
              <a:t>appear</a:t>
            </a:r>
            <a:r>
              <a:rPr lang="tr-TR" sz="2400" b="1" i="0" u="none" strike="noStrike" baseline="0" dirty="0">
                <a:solidFill>
                  <a:schemeClr val="bg1"/>
                </a:solidFill>
              </a:rPr>
              <a:t>.</a:t>
            </a:r>
            <a:endParaRPr kumimoji="0" lang="tr-TR" altLang="tr-TR" sz="3200" b="1" i="0" u="none" strike="noStrike" cap="none" normalizeH="0" baseline="0" dirty="0">
              <a:ln>
                <a:noFill/>
              </a:ln>
              <a:solidFill>
                <a:schemeClr val="bg1"/>
              </a:solidFill>
              <a:effectLst/>
              <a:cs typeface="Times New Roman" panose="02020603050405020304" pitchFamily="18" charset="0"/>
            </a:endParaRPr>
          </a:p>
          <a:p>
            <a:endParaRPr lang="tr-TR" dirty="0"/>
          </a:p>
        </p:txBody>
      </p:sp>
    </p:spTree>
    <p:extLst>
      <p:ext uri="{BB962C8B-B14F-4D97-AF65-F5344CB8AC3E}">
        <p14:creationId xmlns:p14="http://schemas.microsoft.com/office/powerpoint/2010/main" val="11494927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B09258-643D-D1F9-936F-5FB3D89AE1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8CE8ED-D3E5-D099-1ADC-BD1EF325B5FF}"/>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10.13</a:t>
            </a:r>
            <a:r>
              <a:rPr lang="tr-TR" dirty="0"/>
              <a:t> </a:t>
            </a:r>
            <a:r>
              <a:rPr lang="tr-TR" dirty="0" err="1">
                <a:solidFill>
                  <a:schemeClr val="bg1"/>
                </a:solidFill>
              </a:rPr>
              <a:t>null</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7" name="Rectangle 3">
            <a:extLst>
              <a:ext uri="{FF2B5EF4-FFF2-40B4-BE49-F238E27FC236}">
                <a16:creationId xmlns:a16="http://schemas.microsoft.com/office/drawing/2014/main" id="{97E78D4F-22B8-E098-946C-2DACE7AECF59}"/>
              </a:ext>
            </a:extLst>
          </p:cNvPr>
          <p:cNvSpPr>
            <a:spLocks noChangeArrowheads="1"/>
          </p:cNvSpPr>
          <p:nvPr/>
        </p:nvSpPr>
        <p:spPr bwMode="auto">
          <a:xfrm>
            <a:off x="254000" y="1300379"/>
            <a:ext cx="11849100"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400" b="0" i="1" u="none" strike="noStrike" cap="none" normalizeH="0" baseline="0" dirty="0">
                <a:ln>
                  <a:noFill/>
                </a:ln>
                <a:solidFill>
                  <a:srgbClr val="000000"/>
                </a:solidFill>
                <a:effectLst/>
                <a:latin typeface="+mn-lt"/>
                <a:cs typeface="Arial" panose="020B0604020202020204" pitchFamily="34" charset="0"/>
              </a:rPr>
              <a:t>A null statement performs no action.</a:t>
            </a:r>
            <a:endParaRPr kumimoji="0" lang="tr-TR" altLang="tr-TR" sz="1400" b="0" i="1"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label</a:t>
            </a:r>
            <a:r>
              <a:rPr kumimoji="0" lang="tr-TR" altLang="tr-TR" sz="1400" b="0" i="0" u="none" strike="noStrike" cap="none" normalizeH="0" baseline="0" dirty="0">
                <a:ln>
                  <a:noFill/>
                </a:ln>
                <a:solidFill>
                  <a:srgbClr val="000000"/>
                </a:solidFill>
                <a:effectLst/>
                <a:latin typeface="+mn-lt"/>
              </a:rPr>
              <a:t> : ] </a:t>
            </a:r>
            <a:r>
              <a:rPr kumimoji="0" lang="tr-TR" altLang="tr-TR" sz="1400" b="1" i="0" u="none" strike="noStrike" cap="none" normalizeH="0" baseline="0" dirty="0" err="1">
                <a:ln>
                  <a:noFill/>
                </a:ln>
                <a:solidFill>
                  <a:srgbClr val="000000"/>
                </a:solidFill>
                <a:effectLst/>
                <a:latin typeface="+mn-lt"/>
              </a:rPr>
              <a:t>null</a:t>
            </a:r>
            <a:r>
              <a:rPr kumimoji="0" lang="tr-TR" altLang="tr-TR" sz="1400" b="0" i="0" u="none" strike="noStrike" cap="none" normalizeH="0" baseline="0" dirty="0">
                <a:ln>
                  <a:noFill/>
                </a:ln>
                <a:solidFill>
                  <a:srgbClr val="000000"/>
                </a:solidFill>
                <a:effectLst/>
                <a:latin typeface="+mn-lt"/>
              </a:rPr>
              <a:t>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rgbClr val="000000"/>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The execution of the null statement has no effect other than to pass on to the next statement.</a:t>
            </a:r>
            <a:endParaRPr kumimoji="0" lang="tr-TR" altLang="tr-TR" sz="1400" b="0" i="0" u="none" strike="noStrike" cap="none" normalizeH="0" baseline="0" dirty="0">
              <a:ln>
                <a:noFill/>
              </a:ln>
              <a:solidFill>
                <a:srgbClr val="000000"/>
              </a:solidFill>
              <a:effectLst/>
              <a:latin typeface="+mn-lt"/>
              <a:cs typeface="Arial" panose="020B0604020202020204" pitchFamily="34" charset="0"/>
            </a:endParaRPr>
          </a:p>
        </p:txBody>
      </p:sp>
    </p:spTree>
    <p:extLst>
      <p:ext uri="{BB962C8B-B14F-4D97-AF65-F5344CB8AC3E}">
        <p14:creationId xmlns:p14="http://schemas.microsoft.com/office/powerpoint/2010/main" val="20112995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687D4-D932-F031-BE4A-506B5576E114}"/>
              </a:ext>
            </a:extLst>
          </p:cNvPr>
          <p:cNvSpPr>
            <a:spLocks noGrp="1"/>
          </p:cNvSpPr>
          <p:nvPr>
            <p:ph type="title"/>
          </p:nvPr>
        </p:nvSpPr>
        <p:spPr/>
        <p:txBody>
          <a:bodyPr/>
          <a:lstStyle/>
          <a:p>
            <a:r>
              <a:rPr lang="tr-TR" sz="3600" dirty="0">
                <a:solidFill>
                  <a:srgbClr val="FF0000"/>
                </a:solidFill>
                <a:latin typeface="Tw Cen MT (Headings)"/>
                <a:ea typeface="+mj-ea"/>
                <a:cs typeface="+mj-cs"/>
              </a:rPr>
              <a:t>10</a:t>
            </a:r>
            <a:r>
              <a:rPr lang="en-GB" sz="3600" dirty="0">
                <a:solidFill>
                  <a:srgbClr val="FF0000"/>
                </a:solidFill>
                <a:latin typeface="Tw Cen MT (Headings)"/>
                <a:ea typeface="+mj-ea"/>
                <a:cs typeface="+mj-cs"/>
              </a:rPr>
              <a:t>.</a:t>
            </a:r>
            <a:r>
              <a:rPr lang="tr-TR" sz="3600" dirty="0">
                <a:solidFill>
                  <a:srgbClr val="FF0000"/>
                </a:solidFill>
                <a:latin typeface="Tw Cen MT (Headings)"/>
                <a:ea typeface="+mj-ea"/>
                <a:cs typeface="+mj-cs"/>
              </a:rPr>
              <a:t>2</a:t>
            </a:r>
            <a:r>
              <a:rPr lang="en-GB" sz="3600" dirty="0">
                <a:solidFill>
                  <a:srgbClr val="FF0000"/>
                </a:solidFill>
                <a:latin typeface="Tw Cen MT (Headings)"/>
                <a:ea typeface="+mj-ea"/>
                <a:cs typeface="+mj-cs"/>
              </a:rPr>
              <a:t> </a:t>
            </a:r>
            <a:r>
              <a:rPr lang="tr-TR" sz="3600" dirty="0" err="1">
                <a:solidFill>
                  <a:schemeClr val="bg1"/>
                </a:solidFill>
                <a:latin typeface="Tw Cen MT (Body)"/>
                <a:cs typeface="Times New Roman" panose="02020603050405020304" pitchFamily="18" charset="0"/>
              </a:rPr>
              <a:t>WaIt</a:t>
            </a:r>
            <a:r>
              <a:rPr lang="tr-TR" sz="3600" dirty="0">
                <a:solidFill>
                  <a:schemeClr val="bg1"/>
                </a:solidFill>
                <a:latin typeface="Tw Cen MT (Body)"/>
                <a:cs typeface="Times New Roman" panose="02020603050405020304" pitchFamily="18" charset="0"/>
              </a:rPr>
              <a:t> Statement</a:t>
            </a:r>
            <a:endParaRPr lang="tr-TR" dirty="0"/>
          </a:p>
        </p:txBody>
      </p:sp>
      <p:sp>
        <p:nvSpPr>
          <p:cNvPr id="3" name="Content Placeholder 2">
            <a:extLst>
              <a:ext uri="{FF2B5EF4-FFF2-40B4-BE49-F238E27FC236}">
                <a16:creationId xmlns:a16="http://schemas.microsoft.com/office/drawing/2014/main" id="{7FBEEE06-D314-67C1-5DC1-C8EA8CEED9A8}"/>
              </a:ext>
            </a:extLst>
          </p:cNvPr>
          <p:cNvSpPr>
            <a:spLocks noGrp="1"/>
          </p:cNvSpPr>
          <p:nvPr>
            <p:ph idx="1"/>
          </p:nvPr>
        </p:nvSpPr>
        <p:spPr/>
        <p:txBody>
          <a:bodyPr>
            <a:normAutofit fontScale="92500"/>
          </a:bodyPr>
          <a:lstStyle/>
          <a:p>
            <a:pPr>
              <a:lnSpc>
                <a:spcPct val="110000"/>
              </a:lnSpc>
            </a:pP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There</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are</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4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different</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types</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of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wait</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statements</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which</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are</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a:t>
            </a:r>
          </a:p>
          <a:p>
            <a:pPr lvl="1">
              <a:lnSpc>
                <a:spcPct val="110000"/>
              </a:lnSpc>
              <a:buFont typeface="Wingdings" panose="05000000000000000000" pitchFamily="2" charset="2"/>
              <a:buChar char="Ø"/>
            </a:pPr>
            <a:r>
              <a:rPr lang="tr-TR" altLang="tr-TR" sz="2300" dirty="0" err="1">
                <a:solidFill>
                  <a:schemeClr val="bg1"/>
                </a:solidFill>
                <a:latin typeface="Tw Cen MT (Body)"/>
                <a:cs typeface="Times New Roman" panose="02020603050405020304" pitchFamily="18" charset="0"/>
              </a:rPr>
              <a:t>wait</a:t>
            </a:r>
            <a:r>
              <a:rPr lang="tr-TR" altLang="tr-TR" sz="2300" dirty="0">
                <a:solidFill>
                  <a:schemeClr val="bg1"/>
                </a:solidFill>
                <a:latin typeface="Tw Cen MT (Body)"/>
                <a:cs typeface="Times New Roman" panose="02020603050405020304" pitchFamily="18" charset="0"/>
              </a:rPr>
              <a:t>: </a:t>
            </a:r>
            <a:r>
              <a:rPr lang="tr-TR" altLang="tr-TR" dirty="0">
                <a:solidFill>
                  <a:schemeClr val="bg1"/>
                </a:solidFill>
                <a:latin typeface="Tw Cen MT (Body)"/>
                <a:cs typeface="Times New Roman" panose="02020603050405020304" pitchFamily="18" charset="0"/>
              </a:rPr>
              <a:t>it </a:t>
            </a:r>
            <a:r>
              <a:rPr lang="tr-TR" altLang="tr-TR" dirty="0" err="1">
                <a:solidFill>
                  <a:schemeClr val="bg1"/>
                </a:solidFill>
                <a:latin typeface="Tw Cen MT (Body)"/>
                <a:cs typeface="Times New Roman" panose="02020603050405020304" pitchFamily="18" charset="0"/>
              </a:rPr>
              <a:t>will</a:t>
            </a:r>
            <a:r>
              <a:rPr lang="tr-TR" altLang="tr-TR" dirty="0">
                <a:solidFill>
                  <a:schemeClr val="bg1"/>
                </a:solidFill>
                <a:latin typeface="Tw Cen MT (Body)"/>
                <a:cs typeface="Times New Roman" panose="02020603050405020304" pitchFamily="18" charset="0"/>
              </a:rPr>
              <a:t> </a:t>
            </a:r>
            <a:r>
              <a:rPr lang="tr-TR" altLang="tr-TR" dirty="0" err="1">
                <a:solidFill>
                  <a:schemeClr val="bg1"/>
                </a:solidFill>
                <a:latin typeface="Tw Cen MT (Body)"/>
                <a:cs typeface="Times New Roman" panose="02020603050405020304" pitchFamily="18" charset="0"/>
              </a:rPr>
              <a:t>suspend</a:t>
            </a:r>
            <a:r>
              <a:rPr lang="tr-TR" altLang="tr-TR" dirty="0">
                <a:solidFill>
                  <a:schemeClr val="bg1"/>
                </a:solidFill>
                <a:latin typeface="Tw Cen MT (Body)"/>
                <a:cs typeface="Times New Roman" panose="02020603050405020304" pitchFamily="18" charset="0"/>
              </a:rPr>
              <a:t> </a:t>
            </a:r>
            <a:r>
              <a:rPr lang="tr-TR" altLang="tr-TR" dirty="0" err="1">
                <a:solidFill>
                  <a:schemeClr val="bg1"/>
                </a:solidFill>
                <a:latin typeface="Tw Cen MT (Body)"/>
                <a:cs typeface="Times New Roman" panose="02020603050405020304" pitchFamily="18" charset="0"/>
              </a:rPr>
              <a:t>code</a:t>
            </a:r>
            <a:r>
              <a:rPr lang="tr-TR" altLang="tr-TR" dirty="0">
                <a:solidFill>
                  <a:schemeClr val="bg1"/>
                </a:solidFill>
                <a:latin typeface="Tw Cen MT (Body)"/>
                <a:cs typeface="Times New Roman" panose="02020603050405020304" pitchFamily="18" charset="0"/>
              </a:rPr>
              <a:t> </a:t>
            </a:r>
            <a:r>
              <a:rPr lang="tr-TR" altLang="tr-TR" dirty="0" err="1">
                <a:solidFill>
                  <a:schemeClr val="bg1"/>
                </a:solidFill>
                <a:latin typeface="Tw Cen MT (Body)"/>
                <a:cs typeface="Times New Roman" panose="02020603050405020304" pitchFamily="18" charset="0"/>
              </a:rPr>
              <a:t>forever</a:t>
            </a:r>
            <a:r>
              <a:rPr lang="tr-TR" altLang="tr-TR" dirty="0">
                <a:solidFill>
                  <a:schemeClr val="bg1"/>
                </a:solidFill>
                <a:latin typeface="Tw Cen MT (Body)"/>
                <a:cs typeface="Times New Roman" panose="02020603050405020304" pitchFamily="18" charset="0"/>
              </a:rPr>
              <a:t>.</a:t>
            </a:r>
          </a:p>
          <a:p>
            <a:pPr lvl="1">
              <a:lnSpc>
                <a:spcPct val="110000"/>
              </a:lnSpc>
              <a:buFont typeface="Wingdings" panose="05000000000000000000" pitchFamily="2" charset="2"/>
              <a:buChar char="Ø"/>
            </a:pPr>
            <a:r>
              <a:rPr lang="tr-TR" altLang="tr-TR" sz="2300" dirty="0" err="1">
                <a:solidFill>
                  <a:schemeClr val="bg1"/>
                </a:solidFill>
                <a:latin typeface="Tw Cen MT (Body)"/>
                <a:cs typeface="Times New Roman" panose="02020603050405020304" pitchFamily="18" charset="0"/>
              </a:rPr>
              <a:t>w</a:t>
            </a:r>
            <a:r>
              <a:rPr kumimoji="0" lang="tr-TR" altLang="tr-TR" sz="2300" b="0" i="0" u="none" strike="noStrike" cap="none" normalizeH="0" baseline="0" dirty="0" err="1">
                <a:ln>
                  <a:noFill/>
                </a:ln>
                <a:solidFill>
                  <a:schemeClr val="bg1"/>
                </a:solidFill>
                <a:effectLst/>
                <a:latin typeface="Tw Cen MT (Body)"/>
                <a:cs typeface="Times New Roman" panose="02020603050405020304" pitchFamily="18" charset="0"/>
              </a:rPr>
              <a:t>ait</a:t>
            </a:r>
            <a:r>
              <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rPr>
              <a:t> on: </a:t>
            </a:r>
            <a:r>
              <a:rPr lang="en-US" b="0" i="0" dirty="0">
                <a:solidFill>
                  <a:srgbClr val="212934"/>
                </a:solidFill>
                <a:effectLst/>
              </a:rPr>
              <a:t>is equivalent to using a sensitivity list in a process. As soon as any of the signals in the wait on list changes, the code will continue to execute.</a:t>
            </a:r>
            <a:endParaRPr kumimoji="0" lang="tr-TR" altLang="tr-TR" b="0" i="0" u="none" strike="noStrike" cap="none" normalizeH="0" baseline="0" dirty="0">
              <a:ln>
                <a:noFill/>
              </a:ln>
              <a:solidFill>
                <a:schemeClr val="bg1"/>
              </a:solidFill>
              <a:effectLst/>
              <a:cs typeface="Times New Roman" panose="02020603050405020304" pitchFamily="18" charset="0"/>
            </a:endParaRPr>
          </a:p>
          <a:p>
            <a:pPr lvl="1">
              <a:lnSpc>
                <a:spcPct val="110000"/>
              </a:lnSpc>
              <a:buFont typeface="Wingdings" panose="05000000000000000000" pitchFamily="2" charset="2"/>
              <a:buChar char="Ø"/>
            </a:pPr>
            <a:r>
              <a:rPr lang="tr-TR" altLang="tr-TR" sz="2300" dirty="0" err="1">
                <a:solidFill>
                  <a:schemeClr val="bg1"/>
                </a:solidFill>
                <a:latin typeface="Tw Cen MT (Body)"/>
                <a:cs typeface="Times New Roman" panose="02020603050405020304" pitchFamily="18" charset="0"/>
              </a:rPr>
              <a:t>wait</a:t>
            </a:r>
            <a:r>
              <a:rPr lang="tr-TR" altLang="tr-TR" sz="2300" dirty="0">
                <a:solidFill>
                  <a:schemeClr val="bg1"/>
                </a:solidFill>
                <a:latin typeface="Tw Cen MT (Body)"/>
                <a:cs typeface="Times New Roman" panose="02020603050405020304" pitchFamily="18" charset="0"/>
              </a:rPr>
              <a:t> </a:t>
            </a:r>
            <a:r>
              <a:rPr lang="tr-TR" altLang="tr-TR" sz="2300" dirty="0" err="1">
                <a:solidFill>
                  <a:schemeClr val="bg1"/>
                </a:solidFill>
                <a:latin typeface="Tw Cen MT (Body)"/>
                <a:cs typeface="Times New Roman" panose="02020603050405020304" pitchFamily="18" charset="0"/>
              </a:rPr>
              <a:t>until</a:t>
            </a:r>
            <a:r>
              <a:rPr lang="tr-TR" altLang="tr-TR" sz="2300" dirty="0">
                <a:solidFill>
                  <a:schemeClr val="bg1"/>
                </a:solidFill>
                <a:latin typeface="Tw Cen MT (Body)"/>
                <a:cs typeface="Times New Roman" panose="02020603050405020304" pitchFamily="18" charset="0"/>
              </a:rPr>
              <a:t>: it </a:t>
            </a:r>
            <a:r>
              <a:rPr lang="en-US" sz="2000" b="0" i="0" dirty="0">
                <a:solidFill>
                  <a:srgbClr val="212934"/>
                </a:solidFill>
                <a:effectLst/>
                <a:latin typeface="Tw Cen MT (Body)"/>
              </a:rPr>
              <a:t>will suspend a process until the condition of the wait is true.</a:t>
            </a:r>
            <a:endParaRPr lang="tr-TR" altLang="tr-TR" sz="2300" dirty="0">
              <a:solidFill>
                <a:schemeClr val="bg1"/>
              </a:solidFill>
              <a:latin typeface="Tw Cen MT (Body)"/>
              <a:cs typeface="Times New Roman" panose="02020603050405020304" pitchFamily="18" charset="0"/>
            </a:endParaRPr>
          </a:p>
          <a:p>
            <a:pPr lvl="1">
              <a:lnSpc>
                <a:spcPct val="110000"/>
              </a:lnSpc>
              <a:buFont typeface="Wingdings" panose="05000000000000000000" pitchFamily="2" charset="2"/>
              <a:buChar char="Ø"/>
            </a:pPr>
            <a:r>
              <a:rPr kumimoji="0" lang="tr-TR" altLang="tr-TR" sz="2300" b="0" i="0" u="none" strike="noStrike" cap="none" normalizeH="0" baseline="0" dirty="0" err="1">
                <a:ln>
                  <a:noFill/>
                </a:ln>
                <a:solidFill>
                  <a:schemeClr val="bg1"/>
                </a:solidFill>
                <a:effectLst/>
                <a:latin typeface="Tw Cen MT (Body)"/>
                <a:cs typeface="Times New Roman" panose="02020603050405020304" pitchFamily="18" charset="0"/>
              </a:rPr>
              <a:t>Wait</a:t>
            </a:r>
            <a:r>
              <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300" b="0" i="0" u="none" strike="noStrike" cap="none" normalizeH="0" baseline="0" dirty="0" err="1">
                <a:ln>
                  <a:noFill/>
                </a:ln>
                <a:solidFill>
                  <a:schemeClr val="bg1"/>
                </a:solidFill>
                <a:effectLst/>
                <a:latin typeface="Tw Cen MT (Body)"/>
                <a:cs typeface="Times New Roman" panose="02020603050405020304" pitchFamily="18" charset="0"/>
              </a:rPr>
              <a:t>for</a:t>
            </a:r>
            <a:r>
              <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rPr>
              <a:t>: </a:t>
            </a:r>
            <a:r>
              <a:rPr lang="en-US" sz="2000" b="0" i="0" dirty="0">
                <a:solidFill>
                  <a:srgbClr val="212934"/>
                </a:solidFill>
                <a:effectLst/>
                <a:latin typeface="Lato" panose="020F0502020204030203" pitchFamily="34" charset="0"/>
              </a:rPr>
              <a:t> </a:t>
            </a:r>
            <a:r>
              <a:rPr lang="en-US" b="0" i="0" dirty="0">
                <a:solidFill>
                  <a:srgbClr val="212934"/>
                </a:solidFill>
                <a:effectLst/>
              </a:rPr>
              <a:t>is never synthesizable. However</a:t>
            </a:r>
            <a:r>
              <a:rPr lang="tr-TR" dirty="0">
                <a:solidFill>
                  <a:srgbClr val="212934"/>
                </a:solidFill>
              </a:rPr>
              <a:t>, </a:t>
            </a:r>
            <a:r>
              <a:rPr lang="en-US" b="0" i="0" dirty="0">
                <a:solidFill>
                  <a:srgbClr val="212934"/>
                </a:solidFill>
                <a:effectLst/>
              </a:rPr>
              <a:t>it is still very useful for test benches and for bus functional models. </a:t>
            </a:r>
            <a:r>
              <a:rPr lang="en-US" b="0" i="1" dirty="0">
                <a:solidFill>
                  <a:srgbClr val="212934"/>
                </a:solidFill>
                <a:effectLst/>
              </a:rPr>
              <a:t>Wait for</a:t>
            </a:r>
            <a:r>
              <a:rPr lang="en-US" b="0" i="0" dirty="0">
                <a:solidFill>
                  <a:srgbClr val="212934"/>
                </a:solidFill>
                <a:effectLst/>
              </a:rPr>
              <a:t> must be followed by some amount of time, for example 10 ns.</a:t>
            </a:r>
            <a:endPar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endParaRPr>
          </a:p>
          <a:p>
            <a:pPr marL="457200" lvl="1" indent="0">
              <a:lnSpc>
                <a:spcPct val="110000"/>
              </a:lnSpc>
              <a:buNone/>
            </a:pPr>
            <a:r>
              <a:rPr lang="en-US" sz="2000" b="1" i="0" dirty="0">
                <a:solidFill>
                  <a:srgbClr val="212934"/>
                </a:solidFill>
                <a:effectLst/>
                <a:latin typeface="Tw Cen MT (Body)"/>
              </a:rPr>
              <a:t>One additional note: </a:t>
            </a:r>
            <a:r>
              <a:rPr lang="en-US" sz="2000" b="0" i="0" dirty="0">
                <a:solidFill>
                  <a:srgbClr val="212934"/>
                </a:solidFill>
                <a:effectLst/>
                <a:latin typeface="Tw Cen MT (Body)"/>
              </a:rPr>
              <a:t>A process that has a sensitivity list can not contain any wait statements.</a:t>
            </a:r>
            <a:endParaRPr lang="tr-TR" dirty="0"/>
          </a:p>
        </p:txBody>
      </p:sp>
    </p:spTree>
    <p:extLst>
      <p:ext uri="{BB962C8B-B14F-4D97-AF65-F5344CB8AC3E}">
        <p14:creationId xmlns:p14="http://schemas.microsoft.com/office/powerpoint/2010/main" val="1473144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276DA-AA19-20DA-276A-DB298EBBFE7D}"/>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10.3 </a:t>
            </a:r>
            <a:r>
              <a:rPr lang="tr-TR" dirty="0" err="1">
                <a:solidFill>
                  <a:schemeClr val="bg1"/>
                </a:solidFill>
              </a:rPr>
              <a:t>Assertıon</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5" name="Rectangle 2">
            <a:extLst>
              <a:ext uri="{FF2B5EF4-FFF2-40B4-BE49-F238E27FC236}">
                <a16:creationId xmlns:a16="http://schemas.microsoft.com/office/drawing/2014/main" id="{9657B4D7-D226-B35B-194E-37A4782C29BB}"/>
              </a:ext>
            </a:extLst>
          </p:cNvPr>
          <p:cNvSpPr>
            <a:spLocks noGrp="1" noChangeArrowheads="1"/>
          </p:cNvSpPr>
          <p:nvPr>
            <p:ph idx="1"/>
          </p:nvPr>
        </p:nvSpPr>
        <p:spPr bwMode="auto">
          <a:xfrm>
            <a:off x="404812" y="595399"/>
            <a:ext cx="11798679" cy="4678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1" u="none" strike="noStrike" cap="none" normalizeH="0" baseline="0" dirty="0">
                <a:ln>
                  <a:noFill/>
                </a:ln>
                <a:solidFill>
                  <a:srgbClr val="000000"/>
                </a:solidFill>
                <a:effectLst/>
                <a:latin typeface="+mn-lt"/>
                <a:cs typeface="Arial" panose="020B0604020202020204" pitchFamily="34" charset="0"/>
              </a:rPr>
              <a:t>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checks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true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reports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an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it is not.</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label</a:t>
            </a:r>
            <a:r>
              <a:rPr kumimoji="0" lang="tr-TR" altLang="tr-TR" sz="1400" b="0" i="0" u="none" strike="noStrike" cap="none" normalizeH="0" baseline="0" dirty="0">
                <a:ln>
                  <a:noFill/>
                </a:ln>
                <a:solidFill>
                  <a:srgbClr val="000000"/>
                </a:solidFill>
                <a:effectLst/>
                <a:latin typeface="+mn-lt"/>
              </a:rPr>
              <a:t>: ] </a:t>
            </a:r>
            <a:r>
              <a:rPr kumimoji="0" lang="tr-TR" altLang="tr-TR" sz="1400" b="1" i="0" u="none" strike="noStrike" cap="none" normalizeH="0" baseline="0" dirty="0" err="1">
                <a:ln>
                  <a:noFill/>
                </a:ln>
                <a:solidFill>
                  <a:srgbClr val="000000"/>
                </a:solidFill>
                <a:effectLst/>
                <a:latin typeface="+mn-lt"/>
              </a:rPr>
              <a:t>assert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condition</a:t>
            </a:r>
            <a:r>
              <a:rPr kumimoji="0" lang="tr-TR" altLang="tr-TR" sz="1400" b="0" i="0" u="none" strike="noStrike" cap="none" normalizeH="0" baseline="0" dirty="0">
                <a:ln>
                  <a:noFill/>
                </a:ln>
                <a:solidFill>
                  <a:srgbClr val="000000"/>
                </a:solidFill>
                <a:effectLst/>
                <a:latin typeface="+mn-lt"/>
              </a:rPr>
              <a:t> [ </a:t>
            </a:r>
            <a:r>
              <a:rPr kumimoji="0" lang="tr-TR" altLang="tr-TR" sz="1400" b="1" i="0" u="none"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string_expression</a:t>
            </a:r>
            <a:r>
              <a:rPr kumimoji="0" lang="tr-TR" altLang="tr-TR" sz="1400" b="0" i="0" u="none" strike="noStrike" cap="none" normalizeH="0" baseline="0" dirty="0">
                <a:ln>
                  <a:noFill/>
                </a:ln>
                <a:solidFill>
                  <a:srgbClr val="000000"/>
                </a:solidFill>
                <a:effectLst/>
                <a:latin typeface="+mn-lt"/>
              </a:rPr>
              <a:t> ] [ </a:t>
            </a:r>
            <a:r>
              <a:rPr kumimoji="0" lang="tr-TR" altLang="tr-TR" sz="1400" b="1" i="0" u="none"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expression</a:t>
            </a:r>
            <a:r>
              <a:rPr kumimoji="0" lang="tr-TR" altLang="tr-TR" sz="1400" b="0" i="0" u="none" strike="noStrike" cap="none" normalizeH="0" baseline="0" dirty="0">
                <a:ln>
                  <a:noFill/>
                </a:ln>
                <a:solidFill>
                  <a:srgbClr val="000000"/>
                </a:solidFill>
                <a:effectLst/>
                <a:latin typeface="+mn-lt"/>
              </a:rPr>
              <a:t> ]; </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has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three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optional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fields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usually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all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three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used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evaluate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Boolean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value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true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false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false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said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violation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occurred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expression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be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predefined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String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be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reported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violation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occurred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present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expression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predefined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Severity_Level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which</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determines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level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violation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Severity_Level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Standard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package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contains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following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values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Note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Warning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Failure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omitted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cs typeface="Arial" panose="020B0604020202020204" pitchFamily="34" charset="0"/>
              </a:rPr>
              <a:t>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implicitly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assumed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be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Example</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000000"/>
                </a:solidFill>
                <a:effectLst/>
                <a:latin typeface="+mn-lt"/>
              </a:rPr>
              <a:t>assert</a:t>
            </a:r>
            <a:r>
              <a:rPr kumimoji="0" lang="tr-TR" altLang="tr-TR" sz="1400" b="1" i="0" u="none" strike="noStrike" cap="none" normalizeH="0" baseline="0" dirty="0">
                <a:ln>
                  <a:noFill/>
                </a:ln>
                <a:solidFill>
                  <a:srgbClr val="000000"/>
                </a:solidFill>
                <a:effectLst/>
                <a:latin typeface="+mn-lt"/>
              </a:rPr>
              <a:t> not</a:t>
            </a:r>
            <a:r>
              <a:rPr kumimoji="0" lang="tr-TR" altLang="tr-TR" sz="1400" b="0" i="0" u="none" strike="noStrike" cap="none" normalizeH="0" baseline="0" dirty="0">
                <a:ln>
                  <a:noFill/>
                </a:ln>
                <a:solidFill>
                  <a:srgbClr val="000000"/>
                </a:solidFill>
                <a:effectLst/>
                <a:latin typeface="+mn-lt"/>
              </a:rPr>
              <a:t> (Reset = '0' </a:t>
            </a:r>
            <a:r>
              <a:rPr kumimoji="0" lang="tr-TR" altLang="tr-TR" sz="1400" b="0" i="0" u="none" strike="noStrike" cap="none" normalizeH="0" baseline="0" dirty="0" err="1">
                <a:ln>
                  <a:noFill/>
                </a:ln>
                <a:solidFill>
                  <a:srgbClr val="000000"/>
                </a:solidFill>
                <a:effectLst/>
                <a:latin typeface="+mn-lt"/>
              </a:rPr>
              <a:t>and</a:t>
            </a:r>
            <a:r>
              <a:rPr kumimoji="0" lang="tr-TR" altLang="tr-TR" sz="1400" b="0" i="0" u="none" strike="noStrike" cap="none" normalizeH="0" baseline="0" dirty="0">
                <a:ln>
                  <a:noFill/>
                </a:ln>
                <a:solidFill>
                  <a:srgbClr val="000000"/>
                </a:solidFill>
                <a:effectLst/>
                <a:latin typeface="+mn-lt"/>
              </a:rPr>
              <a:t> Set = '0') </a:t>
            </a:r>
            <a:r>
              <a:rPr kumimoji="0" lang="tr-TR" altLang="tr-TR" sz="1400" b="1" i="0" u="none"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"set-reset </a:t>
            </a:r>
            <a:r>
              <a:rPr kumimoji="0" lang="tr-TR" altLang="tr-TR" sz="1400" b="0" i="0" u="none" strike="noStrike" cap="none" normalizeH="0" baseline="0" dirty="0" err="1">
                <a:ln>
                  <a:noFill/>
                </a:ln>
                <a:solidFill>
                  <a:srgbClr val="000000"/>
                </a:solidFill>
                <a:effectLst/>
                <a:latin typeface="+mn-lt"/>
              </a:rPr>
              <a:t>conflict</a:t>
            </a:r>
            <a:r>
              <a:rPr kumimoji="0" lang="tr-TR" altLang="tr-TR" sz="1400" b="0" i="0" u="none" strike="noStrike" cap="none" normalizeH="0" baseline="0" dirty="0">
                <a:ln>
                  <a:noFill/>
                </a:ln>
                <a:solidFill>
                  <a:srgbClr val="000000"/>
                </a:solidFill>
                <a:effectLst/>
                <a:latin typeface="+mn-lt"/>
              </a:rPr>
              <a:t>" </a:t>
            </a:r>
            <a:r>
              <a:rPr kumimoji="0" lang="tr-TR" altLang="tr-TR" sz="1400" b="1" i="0" u="none"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Failure</a:t>
            </a:r>
            <a:r>
              <a:rPr kumimoji="0" lang="tr-TR" altLang="tr-TR" sz="1400" b="0" i="0" u="none" strike="noStrike" cap="none" normalizeH="0" baseline="0" dirty="0">
                <a:ln>
                  <a:noFill/>
                </a:ln>
                <a:solidFill>
                  <a:srgbClr val="000000"/>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000000"/>
                </a:solidFill>
                <a:effectLst/>
                <a:latin typeface="+mn-lt"/>
              </a:rPr>
              <a:t>assert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result</a:t>
            </a:r>
            <a:r>
              <a:rPr kumimoji="0" lang="tr-TR" altLang="tr-TR" sz="1400" b="0" i="0" u="none" strike="noStrike" cap="none" normalizeH="0" baseline="0" dirty="0">
                <a:ln>
                  <a:noFill/>
                </a:ln>
                <a:solidFill>
                  <a:srgbClr val="000000"/>
                </a:solidFill>
                <a:effectLst/>
                <a:latin typeface="+mn-lt"/>
              </a:rPr>
              <a:t> = </a:t>
            </a:r>
            <a:r>
              <a:rPr kumimoji="0" lang="tr-TR" altLang="tr-TR" sz="1400" b="0" i="0" u="none" strike="noStrike" cap="none" normalizeH="0" baseline="0" dirty="0" err="1">
                <a:ln>
                  <a:noFill/>
                </a:ln>
                <a:solidFill>
                  <a:srgbClr val="000000"/>
                </a:solidFill>
                <a:effectLst/>
                <a:latin typeface="+mn-lt"/>
              </a:rPr>
              <a:t>ExpectedResults</a:t>
            </a:r>
            <a:r>
              <a:rPr kumimoji="0" lang="tr-TR" altLang="tr-TR" sz="1400" b="0" i="0" u="none" strike="noStrike" cap="none" normalizeH="0" baseline="0" dirty="0">
                <a:ln>
                  <a:noFill/>
                </a:ln>
                <a:solidFill>
                  <a:srgbClr val="000000"/>
                </a:solidFill>
                <a:effectLst/>
                <a:latin typeface="+mn-lt"/>
              </a:rPr>
              <a:t> </a:t>
            </a:r>
            <a:r>
              <a:rPr kumimoji="0" lang="tr-TR" altLang="tr-TR" sz="1400" b="1" i="0" u="none"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results</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differ</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from</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expected</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results</a:t>
            </a:r>
            <a:r>
              <a:rPr kumimoji="0" lang="tr-TR" altLang="tr-TR" sz="1400" b="0" i="0" u="none" strike="noStrike" cap="none" normalizeH="0" baseline="0" dirty="0">
                <a:ln>
                  <a:noFill/>
                </a:ln>
                <a:solidFill>
                  <a:srgbClr val="000000"/>
                </a:solidFill>
                <a:effectLst/>
                <a:latin typeface="+mn-lt"/>
              </a:rPr>
              <a:t>" </a:t>
            </a:r>
            <a:r>
              <a:rPr kumimoji="0" lang="tr-TR" altLang="tr-TR" sz="1400" b="1" i="0" u="none"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Warning</a:t>
            </a:r>
            <a:r>
              <a:rPr kumimoji="0" lang="tr-TR" altLang="tr-TR" sz="1400" b="0" i="0" u="none" strike="noStrike" cap="none" normalizeH="0" baseline="0" dirty="0">
                <a:ln>
                  <a:noFill/>
                </a:ln>
                <a:solidFill>
                  <a:srgbClr val="000000"/>
                </a:solidFill>
                <a:effectLst/>
                <a:latin typeface="+mn-l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Notes</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displayed</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when</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false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therefore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should</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be an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opposite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1"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concurrent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passive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process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such</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can be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entity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concurrent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monitors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continuously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Synthesis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tools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generally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ignore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234189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E2720E-5794-DC01-600D-CFB9FFD890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F7A878-927E-BA95-8346-51C9E0FFF601}"/>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10.4</a:t>
            </a:r>
            <a:r>
              <a:rPr lang="tr-TR" dirty="0"/>
              <a:t> </a:t>
            </a:r>
            <a:r>
              <a:rPr lang="tr-TR" dirty="0" err="1">
                <a:solidFill>
                  <a:schemeClr val="bg1"/>
                </a:solidFill>
              </a:rPr>
              <a:t>report</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4" name="Rectangle 2">
            <a:extLst>
              <a:ext uri="{FF2B5EF4-FFF2-40B4-BE49-F238E27FC236}">
                <a16:creationId xmlns:a16="http://schemas.microsoft.com/office/drawing/2014/main" id="{D4D92BDC-7323-92D4-5ABC-10575BC430B6}"/>
              </a:ext>
            </a:extLst>
          </p:cNvPr>
          <p:cNvSpPr>
            <a:spLocks noGrp="1" noChangeArrowheads="1"/>
          </p:cNvSpPr>
          <p:nvPr>
            <p:ph idx="1"/>
          </p:nvPr>
        </p:nvSpPr>
        <p:spPr bwMode="auto">
          <a:xfrm>
            <a:off x="404812" y="726630"/>
            <a:ext cx="8301037"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1" u="none" strike="noStrike" cap="none" normalizeH="0" baseline="0" dirty="0">
                <a:ln>
                  <a:noFill/>
                </a:ln>
                <a:solidFill>
                  <a:srgbClr val="000000"/>
                </a:solidFill>
                <a:effectLst/>
                <a:latin typeface="+mn-lt"/>
                <a:cs typeface="Arial" panose="020B0604020202020204" pitchFamily="34" charset="0"/>
              </a:rPr>
              <a:t>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displays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rPr>
              <a:t>[ </a:t>
            </a:r>
            <a:r>
              <a:rPr kumimoji="0" lang="tr-TR" altLang="tr-TR" sz="1400" b="0" i="0" u="sng" strike="noStrike" cap="none" normalizeH="0" baseline="0" dirty="0" err="1">
                <a:ln>
                  <a:noFill/>
                </a:ln>
                <a:solidFill>
                  <a:srgbClr val="000000"/>
                </a:solidFill>
                <a:effectLst/>
                <a:latin typeface="+mn-lt"/>
              </a:rPr>
              <a:t>label</a:t>
            </a:r>
            <a:r>
              <a:rPr kumimoji="0" lang="tr-TR" altLang="tr-TR" sz="1400" b="0" i="0" u="none" strike="noStrike" cap="none" normalizeH="0" baseline="0" dirty="0">
                <a:ln>
                  <a:noFill/>
                </a:ln>
                <a:solidFill>
                  <a:srgbClr val="000000"/>
                </a:solidFill>
                <a:effectLst/>
                <a:latin typeface="+mn-lt"/>
              </a:rPr>
              <a:t>: ] </a:t>
            </a:r>
            <a:r>
              <a:rPr kumimoji="0" lang="tr-TR" altLang="tr-TR" sz="1400" b="1" i="0" u="sng"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a:t>
            </a:r>
            <a:r>
              <a:rPr kumimoji="0" lang="tr-TR" altLang="tr-TR" sz="1400" b="0" i="0" u="sng" strike="noStrike" cap="none" normalizeH="0" baseline="0" dirty="0" err="1">
                <a:ln>
                  <a:noFill/>
                </a:ln>
                <a:solidFill>
                  <a:srgbClr val="000000"/>
                </a:solidFill>
                <a:effectLst/>
                <a:latin typeface="+mn-lt"/>
              </a:rPr>
              <a:t>string_expression</a:t>
            </a:r>
            <a:r>
              <a:rPr kumimoji="0" lang="tr-TR" altLang="tr-TR" sz="1400" b="0" i="0" u="none" strike="noStrike" cap="none" normalizeH="0" baseline="0" dirty="0">
                <a:ln>
                  <a:noFill/>
                </a:ln>
                <a:solidFill>
                  <a:srgbClr val="000000"/>
                </a:solidFill>
                <a:effectLst/>
                <a:latin typeface="+mn-lt"/>
              </a:rPr>
              <a:t> [ </a:t>
            </a:r>
            <a:r>
              <a:rPr kumimoji="0" lang="tr-TR" altLang="tr-TR" sz="1400" b="1" i="0" u="sng"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sng" strike="noStrike" cap="none" normalizeH="0" baseline="0" dirty="0" err="1">
                <a:ln>
                  <a:noFill/>
                </a:ln>
                <a:solidFill>
                  <a:srgbClr val="000000"/>
                </a:solidFill>
                <a:effectLst/>
                <a:latin typeface="+mn-lt"/>
              </a:rPr>
              <a:t>expression</a:t>
            </a:r>
            <a:r>
              <a:rPr kumimoji="0" lang="tr-TR" altLang="tr-TR" sz="1400" b="0" i="0" u="none" strike="noStrike" cap="none" normalizeH="0" baseline="0" dirty="0">
                <a:ln>
                  <a:noFill/>
                </a:ln>
                <a:solidFill>
                  <a:srgbClr val="000000"/>
                </a:solidFill>
                <a:effectLst/>
                <a:latin typeface="+mn-lt"/>
              </a:rPr>
              <a:t> ]; </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main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difference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between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displayed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unconditionally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present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expression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predefined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Severity_Level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which</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has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values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Note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Warning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Failure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Example</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End</a:t>
            </a:r>
            <a:r>
              <a:rPr kumimoji="0" lang="tr-TR" altLang="tr-TR" sz="1400" b="0" i="0" u="none" strike="noStrike" cap="none" normalizeH="0" baseline="0" dirty="0">
                <a:ln>
                  <a:noFill/>
                </a:ln>
                <a:solidFill>
                  <a:srgbClr val="000000"/>
                </a:solidFill>
                <a:effectLst/>
                <a:latin typeface="+mn-lt"/>
              </a:rPr>
              <a:t> of </a:t>
            </a:r>
            <a:r>
              <a:rPr kumimoji="0" lang="tr-TR" altLang="tr-TR" sz="1400" b="0" i="0" u="none" strike="noStrike" cap="none" normalizeH="0" baseline="0" dirty="0" err="1">
                <a:ln>
                  <a:noFill/>
                </a:ln>
                <a:solidFill>
                  <a:srgbClr val="000000"/>
                </a:solidFill>
                <a:effectLst/>
                <a:latin typeface="+mn-lt"/>
              </a:rPr>
              <a:t>simulation</a:t>
            </a:r>
            <a:r>
              <a:rPr kumimoji="0" lang="tr-TR" altLang="tr-TR" sz="1400" b="0" i="0" u="none" strike="noStrike" cap="none" normalizeH="0" baseline="0" dirty="0">
                <a:ln>
                  <a:noFill/>
                </a:ln>
                <a:solidFill>
                  <a:srgbClr val="000000"/>
                </a:solidFill>
                <a:effectLst/>
                <a:latin typeface="+mn-lt"/>
              </a:rPr>
              <a:t>" </a:t>
            </a:r>
            <a:r>
              <a:rPr kumimoji="0" lang="tr-TR" altLang="tr-TR" sz="1400" b="1" i="0" u="none"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note</a:t>
            </a:r>
            <a:r>
              <a:rPr kumimoji="0" lang="tr-TR" altLang="tr-TR" sz="1400" b="0" i="0" u="none" strike="noStrike" cap="none" normalizeH="0" baseline="0" dirty="0">
                <a:ln>
                  <a:noFill/>
                </a:ln>
                <a:solidFill>
                  <a:srgbClr val="000000"/>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Notes</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omitted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implicitly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assumed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be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Note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used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default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1304939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2216A-8497-42F2-8417-EEEED04AD844}"/>
              </a:ext>
            </a:extLst>
          </p:cNvPr>
          <p:cNvSpPr>
            <a:spLocks noGrp="1"/>
          </p:cNvSpPr>
          <p:nvPr>
            <p:ph type="title"/>
          </p:nvPr>
        </p:nvSpPr>
        <p:spPr>
          <a:xfrm>
            <a:off x="2368551" y="66674"/>
            <a:ext cx="7613649" cy="603250"/>
          </a:xfrm>
        </p:spPr>
        <p:txBody>
          <a:bodyPr anchor="ctr">
            <a:normAutofit/>
          </a:bodyPr>
          <a:lstStyle/>
          <a:p>
            <a:pPr algn="ctr"/>
            <a:r>
              <a:rPr lang="tr-TR" sz="2800" dirty="0">
                <a:solidFill>
                  <a:srgbClr val="FF0000"/>
                </a:solidFill>
              </a:rPr>
              <a:t>CODE EXAMPLE of </a:t>
            </a:r>
            <a:r>
              <a:rPr lang="tr-TR" sz="2800" dirty="0" err="1">
                <a:solidFill>
                  <a:srgbClr val="FF0000"/>
                </a:solidFill>
              </a:rPr>
              <a:t>waıt</a:t>
            </a:r>
            <a:r>
              <a:rPr lang="tr-TR" sz="2800" dirty="0">
                <a:solidFill>
                  <a:srgbClr val="FF0000"/>
                </a:solidFill>
              </a:rPr>
              <a:t> </a:t>
            </a:r>
            <a:r>
              <a:rPr lang="tr-TR" sz="2800" dirty="0" err="1">
                <a:solidFill>
                  <a:srgbClr val="FF0000"/>
                </a:solidFill>
              </a:rPr>
              <a:t>statements</a:t>
            </a:r>
            <a:endParaRPr lang="tr-TR" sz="2800" dirty="0">
              <a:solidFill>
                <a:srgbClr val="FF0000"/>
              </a:solidFill>
            </a:endParaRPr>
          </a:p>
        </p:txBody>
      </p:sp>
      <p:sp>
        <p:nvSpPr>
          <p:cNvPr id="14" name="TextBox 13">
            <a:extLst>
              <a:ext uri="{FF2B5EF4-FFF2-40B4-BE49-F238E27FC236}">
                <a16:creationId xmlns:a16="http://schemas.microsoft.com/office/drawing/2014/main" id="{BB7472B1-BCF9-7A2C-E695-B00575E293F1}"/>
              </a:ext>
            </a:extLst>
          </p:cNvPr>
          <p:cNvSpPr txBox="1"/>
          <p:nvPr/>
        </p:nvSpPr>
        <p:spPr>
          <a:xfrm>
            <a:off x="4746625" y="669924"/>
            <a:ext cx="3521075" cy="6186309"/>
          </a:xfrm>
          <a:prstGeom prst="rect">
            <a:avLst/>
          </a:prstGeom>
          <a:noFill/>
        </p:spPr>
        <p:txBody>
          <a:bodyPr wrap="square">
            <a:spAutoFit/>
          </a:bodyPr>
          <a:lstStyle/>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T07_WaitOnUntilTb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architecture</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sim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of</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T07_WaitOnUntilTb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on</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&amp;</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until</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Jackpot</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architecture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highlight>
                <a:srgbClr val="00000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899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E7D292-569B-A76D-4D4A-6217D7AC38B7}"/>
              </a:ext>
            </a:extLst>
          </p:cNvPr>
          <p:cNvSpPr>
            <a:spLocks noGrp="1"/>
          </p:cNvSpPr>
          <p:nvPr>
            <p:ph idx="1"/>
          </p:nvPr>
        </p:nvSpPr>
        <p:spPr>
          <a:xfrm>
            <a:off x="799289" y="184311"/>
            <a:ext cx="9905999" cy="6620816"/>
          </a:xfrm>
        </p:spPr>
        <p:txBody>
          <a:bodyPr>
            <a:normAutofit fontScale="62500" lnSpcReduction="20000"/>
          </a:bodyPr>
          <a:lstStyle/>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=1 </a:t>
            </a:r>
            <a:r>
              <a:rPr lang="tr-TR" b="1" dirty="0" err="1">
                <a:solidFill>
                  <a:schemeClr val="bg1"/>
                </a:solidFill>
              </a:rPr>
              <a:t>CountDown</a:t>
            </a:r>
            <a:r>
              <a:rPr lang="tr-TR" b="1" dirty="0">
                <a:solidFill>
                  <a:schemeClr val="bg1"/>
                </a:solidFill>
              </a:rPr>
              <a:t>=9</a:t>
            </a:r>
          </a:p>
          <a:p>
            <a:r>
              <a:rPr lang="tr-TR" dirty="0">
                <a:solidFill>
                  <a:schemeClr val="bg1"/>
                </a:solidFill>
              </a:rPr>
              <a:t>Time: 0 </a:t>
            </a:r>
            <a:r>
              <a:rPr lang="tr-TR" dirty="0" err="1">
                <a:solidFill>
                  <a:schemeClr val="bg1"/>
                </a:solidFill>
              </a:rPr>
              <a:t>ps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=2 </a:t>
            </a:r>
            <a:r>
              <a:rPr lang="tr-TR" b="1" dirty="0" err="1">
                <a:solidFill>
                  <a:schemeClr val="bg1"/>
                </a:solidFill>
              </a:rPr>
              <a:t>CountDown</a:t>
            </a:r>
            <a:r>
              <a:rPr lang="tr-TR" b="1" dirty="0">
                <a:solidFill>
                  <a:schemeClr val="bg1"/>
                </a:solidFill>
              </a:rPr>
              <a:t>=8</a:t>
            </a:r>
          </a:p>
          <a:p>
            <a:r>
              <a:rPr lang="tr-TR" dirty="0">
                <a:solidFill>
                  <a:schemeClr val="bg1"/>
                </a:solidFill>
              </a:rPr>
              <a:t>Time: 10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=3 </a:t>
            </a:r>
            <a:r>
              <a:rPr lang="tr-TR" b="1" dirty="0" err="1">
                <a:solidFill>
                  <a:schemeClr val="bg1"/>
                </a:solidFill>
              </a:rPr>
              <a:t>CountDown</a:t>
            </a:r>
            <a:r>
              <a:rPr lang="tr-TR" b="1" dirty="0">
                <a:solidFill>
                  <a:schemeClr val="bg1"/>
                </a:solidFill>
              </a:rPr>
              <a:t>=7</a:t>
            </a:r>
          </a:p>
          <a:p>
            <a:r>
              <a:rPr lang="tr-TR" dirty="0">
                <a:solidFill>
                  <a:schemeClr val="bg1"/>
                </a:solidFill>
              </a:rPr>
              <a:t>Time: 20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=4 </a:t>
            </a:r>
            <a:r>
              <a:rPr lang="tr-TR" b="1" dirty="0" err="1">
                <a:solidFill>
                  <a:schemeClr val="bg1"/>
                </a:solidFill>
              </a:rPr>
              <a:t>CountDown</a:t>
            </a:r>
            <a:r>
              <a:rPr lang="tr-TR" b="1" dirty="0">
                <a:solidFill>
                  <a:schemeClr val="bg1"/>
                </a:solidFill>
              </a:rPr>
              <a:t>=6</a:t>
            </a:r>
          </a:p>
          <a:p>
            <a:r>
              <a:rPr lang="tr-TR" dirty="0">
                <a:solidFill>
                  <a:schemeClr val="bg1"/>
                </a:solidFill>
              </a:rPr>
              <a:t>Time: 30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=5 </a:t>
            </a:r>
            <a:r>
              <a:rPr lang="tr-TR" b="1" dirty="0" err="1">
                <a:solidFill>
                  <a:schemeClr val="bg1"/>
                </a:solidFill>
              </a:rPr>
              <a:t>CountDown</a:t>
            </a:r>
            <a:r>
              <a:rPr lang="tr-TR" b="1" dirty="0">
                <a:solidFill>
                  <a:schemeClr val="bg1"/>
                </a:solidFill>
              </a:rPr>
              <a:t>=5</a:t>
            </a:r>
          </a:p>
          <a:p>
            <a:r>
              <a:rPr lang="tr-TR" dirty="0">
                <a:solidFill>
                  <a:schemeClr val="bg1"/>
                </a:solidFill>
              </a:rPr>
              <a:t>Time: 40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Jackpot</a:t>
            </a:r>
            <a:r>
              <a:rPr lang="tr-TR" b="1" dirty="0">
                <a:solidFill>
                  <a:schemeClr val="bg1"/>
                </a:solidFill>
              </a:rPr>
              <a:t>!</a:t>
            </a:r>
          </a:p>
          <a:p>
            <a:r>
              <a:rPr lang="tr-TR" dirty="0">
                <a:solidFill>
                  <a:schemeClr val="bg1"/>
                </a:solidFill>
              </a:rPr>
              <a:t>Time: 40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/T07_WaitOnUntilTb/line__29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=6 </a:t>
            </a:r>
            <a:r>
              <a:rPr lang="tr-TR" b="1" dirty="0" err="1">
                <a:solidFill>
                  <a:schemeClr val="bg1"/>
                </a:solidFill>
              </a:rPr>
              <a:t>CountDown</a:t>
            </a:r>
            <a:r>
              <a:rPr lang="tr-TR" b="1" dirty="0">
                <a:solidFill>
                  <a:schemeClr val="bg1"/>
                </a:solidFill>
              </a:rPr>
              <a:t>=4</a:t>
            </a:r>
          </a:p>
          <a:p>
            <a:r>
              <a:rPr lang="tr-TR" dirty="0">
                <a:solidFill>
                  <a:schemeClr val="bg1"/>
                </a:solidFill>
              </a:rPr>
              <a:t>Time: 50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p:txBody>
      </p:sp>
    </p:spTree>
    <p:extLst>
      <p:ext uri="{BB962C8B-B14F-4D97-AF65-F5344CB8AC3E}">
        <p14:creationId xmlns:p14="http://schemas.microsoft.com/office/powerpoint/2010/main" val="23656765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77474-C060-EB97-C66A-C811DF39F1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E08507-47F8-AD6A-E0FC-7749192E45DF}"/>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10.5</a:t>
            </a:r>
            <a:r>
              <a:rPr lang="tr-TR" dirty="0"/>
              <a:t> </a:t>
            </a:r>
            <a:r>
              <a:rPr lang="tr-TR" dirty="0" err="1">
                <a:solidFill>
                  <a:schemeClr val="bg1"/>
                </a:solidFill>
              </a:rPr>
              <a:t>varıable</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5" name="Rectangle 2">
            <a:extLst>
              <a:ext uri="{FF2B5EF4-FFF2-40B4-BE49-F238E27FC236}">
                <a16:creationId xmlns:a16="http://schemas.microsoft.com/office/drawing/2014/main" id="{2E95D61C-9FC0-9E8C-6A4C-AF0C247ED12F}"/>
              </a:ext>
            </a:extLst>
          </p:cNvPr>
          <p:cNvSpPr>
            <a:spLocks noGrp="1" noChangeArrowheads="1"/>
          </p:cNvSpPr>
          <p:nvPr>
            <p:ph idx="1"/>
          </p:nvPr>
        </p:nvSpPr>
        <p:spPr bwMode="auto">
          <a:xfrm>
            <a:off x="404812" y="1280104"/>
            <a:ext cx="10769230" cy="33087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indent="0" algn="l">
              <a:lnSpc>
                <a:spcPct val="100000"/>
              </a:lnSpc>
              <a:spcAft>
                <a:spcPts val="750"/>
              </a:spcAft>
              <a:buNone/>
            </a:pPr>
            <a:r>
              <a:rPr lang="en-US" sz="14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The purpose of variables in VHDL is in cases where you need to drive outputs of a process by something that will change throughout the process, </a:t>
            </a:r>
            <a:endParaRPr lang="tr-TR" sz="1400"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0" indent="0" algn="l">
              <a:lnSpc>
                <a:spcPct val="100000"/>
              </a:lnSpc>
              <a:spcAft>
                <a:spcPts val="750"/>
              </a:spcAft>
              <a:buNone/>
            </a:pPr>
            <a:r>
              <a:rPr lang="en-US" sz="14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and you need to capture each of those changes.</a:t>
            </a:r>
            <a:endParaRPr lang="tr-TR" sz="14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a:p>
            <a:pPr marL="0" indent="0">
              <a:lnSpc>
                <a:spcPct val="100000"/>
              </a:lnSpc>
              <a:spcAft>
                <a:spcPts val="750"/>
              </a:spcAft>
              <a:buNone/>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Notes</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Variables can only be used inside processes</a:t>
            </a: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Any variable that is created in one process cannot be used in another process</a:t>
            </a: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Variables need to be defined after the keyword </a:t>
            </a:r>
            <a:r>
              <a:rPr lang="en-US" sz="1400" b="0" i="1"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process</a:t>
            </a: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 but before the keyword </a:t>
            </a:r>
            <a:r>
              <a:rPr lang="en-US" sz="1400" b="0" i="1"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begin</a:t>
            </a:r>
            <a:endPar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endParaRP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Variables are assigned using the </a:t>
            </a:r>
            <a:r>
              <a:rPr lang="en-US" sz="1400" b="1"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a:t>
            </a: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 assignment symbol</a:t>
            </a: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Variables that are assigned immediately take the value of the assignment</a:t>
            </a:r>
          </a:p>
          <a:p>
            <a:pPr algn="l">
              <a:spcAft>
                <a:spcPts val="1500"/>
              </a:spcAft>
            </a:pPr>
            <a:r>
              <a:rPr lang="en-US" sz="1400" b="1"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The most important thing to understand is that variables immediately take the value of their assignment.</a:t>
            </a:r>
          </a:p>
        </p:txBody>
      </p:sp>
    </p:spTree>
    <p:extLst>
      <p:ext uri="{BB962C8B-B14F-4D97-AF65-F5344CB8AC3E}">
        <p14:creationId xmlns:p14="http://schemas.microsoft.com/office/powerpoint/2010/main" val="324420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FFA419E-FC1D-0C0D-A1CC-E1DFFE21786D}"/>
              </a:ext>
            </a:extLst>
          </p:cNvPr>
          <p:cNvSpPr txBox="1"/>
          <p:nvPr/>
        </p:nvSpPr>
        <p:spPr>
          <a:xfrm>
            <a:off x="225619" y="386908"/>
            <a:ext cx="4854381" cy="4893647"/>
          </a:xfrm>
          <a:prstGeom prst="rect">
            <a:avLst/>
          </a:prstGeom>
          <a:noFill/>
        </p:spPr>
        <p:txBody>
          <a:bodyPr wrap="square">
            <a:spAutoFit/>
          </a:bodyPr>
          <a:lstStyle/>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library</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800000"/>
                </a:solidFill>
                <a:highlight>
                  <a:srgbClr val="000000"/>
                </a:highlight>
                <a:latin typeface="Times New Roman" panose="02020603050405020304" pitchFamily="18" charset="0"/>
                <a:cs typeface="Times New Roman" panose="02020603050405020304" pitchFamily="18" charset="0"/>
              </a:rPr>
              <a:t>ieee</a:t>
            </a:r>
            <a:r>
              <a:rPr lang="en-US"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a:solidFill>
                  <a:srgbClr val="800000"/>
                </a:solidFill>
                <a:highlight>
                  <a:srgbClr val="000000"/>
                </a:highlight>
                <a:latin typeface="Times New Roman" panose="02020603050405020304" pitchFamily="18" charset="0"/>
                <a:cs typeface="Times New Roman" panose="02020603050405020304" pitchFamily="18" charset="0"/>
              </a:rPr>
              <a:t>std_logic_1164</a:t>
            </a:r>
            <a:r>
              <a:rPr lang="en-US"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all</a:t>
            </a:r>
            <a:r>
              <a:rPr lang="en-US"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en-US" sz="1200"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err="1">
                <a:solidFill>
                  <a:srgbClr val="800000"/>
                </a:solidFill>
                <a:highlight>
                  <a:srgbClr val="000000"/>
                </a:highlight>
                <a:latin typeface="Times New Roman" panose="02020603050405020304" pitchFamily="18" charset="0"/>
                <a:cs typeface="Times New Roman" panose="02020603050405020304" pitchFamily="18" charset="0"/>
              </a:rPr>
              <a:t>numeric_std</a:t>
            </a:r>
            <a:r>
              <a:rPr lang="en-US" sz="1200"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200" dirty="0" err="1">
                <a:solidFill>
                  <a:srgbClr val="FF6600"/>
                </a:solidFill>
                <a:highlight>
                  <a:srgbClr val="000000"/>
                </a:highlight>
                <a:latin typeface="Times New Roman" panose="02020603050405020304" pitchFamily="18" charset="0"/>
                <a:cs typeface="Times New Roman" panose="02020603050405020304" pitchFamily="18" charset="0"/>
              </a:rPr>
              <a:t>all</a:t>
            </a:r>
            <a:r>
              <a:rPr lang="en-US"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Variable_Statement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architecture</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sim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of</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err="1">
                <a:solidFill>
                  <a:srgbClr val="FFFFFF"/>
                </a:solidFill>
                <a:highlight>
                  <a:srgbClr val="000000"/>
                </a:highlight>
                <a:latin typeface="Times New Roman" panose="02020603050405020304" pitchFamily="18" charset="0"/>
                <a:cs typeface="Times New Roman" panose="02020603050405020304" pitchFamily="18" charset="0"/>
              </a:rPr>
              <a:t>Variable_Statement</a:t>
            </a:r>
            <a:r>
              <a:rPr lang="en-US"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20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en-US"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MySignal</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variable</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MyVariable</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MyVariable</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MyVariable</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MySignal</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MySignal</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MyVariable</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MyVariable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&amp;</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MySignal</a:t>
            </a:r>
            <a:r>
              <a:rPr lang="tr-TR" sz="120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dirty="0" err="1">
                <a:solidFill>
                  <a:srgbClr val="FFFFFF"/>
                </a:solidFill>
                <a:highlight>
                  <a:srgbClr val="000000"/>
                </a:highlight>
                <a:latin typeface="Times New Roman" panose="02020603050405020304" pitchFamily="18" charset="0"/>
                <a:cs typeface="Times New Roman" panose="02020603050405020304" pitchFamily="18" charset="0"/>
              </a:rPr>
              <a:t>MySignal</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a:solidFill>
                  <a:srgbClr val="FF8000"/>
                </a:solidFill>
                <a:highlight>
                  <a:srgbClr val="000000"/>
                </a:highlight>
                <a:latin typeface="Times New Roman" panose="02020603050405020304" pitchFamily="18" charset="0"/>
                <a:cs typeface="Times New Roman" panose="02020603050405020304" pitchFamily="18" charset="0"/>
              </a:rPr>
              <a:t>10ns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dirty="0" err="1">
                <a:solidFill>
                  <a:srgbClr val="FF6600"/>
                </a:solidFill>
                <a:highlight>
                  <a:srgbClr val="000000"/>
                </a:highlight>
                <a:latin typeface="Times New Roman" panose="02020603050405020304" pitchFamily="18" charset="0"/>
                <a:cs typeface="Times New Roman" panose="02020603050405020304" pitchFamily="18" charset="0"/>
              </a:rPr>
              <a:t>architecture</a:t>
            </a:r>
            <a:r>
              <a:rPr lang="tr-TR" sz="12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24FC5E3A-FBE1-DD24-AF1F-563FAD906F27}"/>
              </a:ext>
            </a:extLst>
          </p:cNvPr>
          <p:cNvSpPr txBox="1"/>
          <p:nvPr/>
        </p:nvSpPr>
        <p:spPr>
          <a:xfrm>
            <a:off x="6848475" y="186889"/>
            <a:ext cx="4251325" cy="3046988"/>
          </a:xfrm>
          <a:prstGeom prst="rect">
            <a:avLst/>
          </a:prstGeom>
          <a:noFill/>
        </p:spPr>
        <p:txBody>
          <a:bodyPr wrap="square">
            <a:spAutoFit/>
          </a:bodyPr>
          <a:lstStyle/>
          <a:p>
            <a:r>
              <a:rPr lang="tr-TR" sz="160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1</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0</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2</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1</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3</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2</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4</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3</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5</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4</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6</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5</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7</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6</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8</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7</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9</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8</a:t>
            </a:r>
          </a:p>
          <a:p>
            <a:r>
              <a:rPr lang="tr-TR" sz="1600" dirty="0">
                <a:solidFill>
                  <a:srgbClr val="FF8000"/>
                </a:solidFill>
                <a:latin typeface="Courier New" panose="02070309020205020404" pitchFamily="49" charset="0"/>
              </a:rPr>
              <a:t>               </a:t>
            </a:r>
            <a:r>
              <a:rPr lang="tr-TR" sz="1600" dirty="0">
                <a:solidFill>
                  <a:schemeClr val="bg1"/>
                </a:solidFill>
                <a:latin typeface="Courier New" panose="02070309020205020404" pitchFamily="49" charset="0"/>
              </a:rPr>
              <a:t> </a:t>
            </a:r>
            <a:r>
              <a:rPr lang="tr-TR" sz="1600" dirty="0">
                <a:latin typeface="Courier New" panose="02070309020205020404" pitchFamily="49" charset="0"/>
              </a:rPr>
              <a:t>.</a:t>
            </a:r>
          </a:p>
          <a:p>
            <a:r>
              <a:rPr lang="tr-TR" sz="1600" b="0" dirty="0">
                <a:latin typeface="Courier New" panose="02070309020205020404" pitchFamily="49" charset="0"/>
              </a:rPr>
              <a:t>                .</a:t>
            </a:r>
          </a:p>
          <a:p>
            <a:r>
              <a:rPr lang="tr-TR" sz="1600" dirty="0">
                <a:latin typeface="Courier New" panose="02070309020205020404" pitchFamily="49" charset="0"/>
              </a:rPr>
              <a:t>                .</a:t>
            </a:r>
            <a:endParaRPr lang="tr-TR" sz="1600" b="0" dirty="0">
              <a:latin typeface="Courier New" panose="02070309020205020404" pitchFamily="49" charset="0"/>
            </a:endParaRPr>
          </a:p>
        </p:txBody>
      </p:sp>
    </p:spTree>
    <p:extLst>
      <p:ext uri="{BB962C8B-B14F-4D97-AF65-F5344CB8AC3E}">
        <p14:creationId xmlns:p14="http://schemas.microsoft.com/office/powerpoint/2010/main" val="31399532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purl.org/dc/terms/"/>
    <ds:schemaRef ds:uri="http://purl.org/dc/dcmitype/"/>
    <ds:schemaRef ds:uri="http://schemas.openxmlformats.org/package/2006/metadata/core-properties"/>
    <ds:schemaRef ds:uri="71af3243-3dd4-4a8d-8c0d-dd76da1f02a5"/>
    <ds:schemaRef ds:uri="16c05727-aa75-4e4a-9b5f-8a80a1165891"/>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elements/1.1/"/>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3601</TotalTime>
  <Words>3304</Words>
  <Application>Microsoft Office PowerPoint</Application>
  <PresentationFormat>Widescreen</PresentationFormat>
  <Paragraphs>405</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Calibri</vt:lpstr>
      <vt:lpstr>Courier New</vt:lpstr>
      <vt:lpstr>Lato</vt:lpstr>
      <vt:lpstr>Times New Roman</vt:lpstr>
      <vt:lpstr>Tw Cen MT</vt:lpstr>
      <vt:lpstr>Tw Cen MT (Body)</vt:lpstr>
      <vt:lpstr>Tw Cen MT (Headings)</vt:lpstr>
      <vt:lpstr>Wingdings</vt:lpstr>
      <vt:lpstr>Circuit</vt:lpstr>
      <vt:lpstr>PowerPoint Presentation</vt:lpstr>
      <vt:lpstr>10.1 General</vt:lpstr>
      <vt:lpstr>10.2 WaIt Statement</vt:lpstr>
      <vt:lpstr>10.3 Assertıon statement</vt:lpstr>
      <vt:lpstr>10.4 report statement</vt:lpstr>
      <vt:lpstr>CODE EXAMPLE of waıt statements</vt:lpstr>
      <vt:lpstr>PowerPoint Presentation</vt:lpstr>
      <vt:lpstr>10.5 varıable statement</vt:lpstr>
      <vt:lpstr>PowerPoint Presentation</vt:lpstr>
      <vt:lpstr>10.6 procedure statement</vt:lpstr>
      <vt:lpstr>10.7 ıf statement</vt:lpstr>
      <vt:lpstr>PowerPoint Presentation</vt:lpstr>
      <vt:lpstr>10.8 case statement</vt:lpstr>
      <vt:lpstr>PowerPoint Presentation</vt:lpstr>
      <vt:lpstr>10.9 loop statement</vt:lpstr>
      <vt:lpstr>PowerPoint Presentation</vt:lpstr>
      <vt:lpstr>10.10 next statement</vt:lpstr>
      <vt:lpstr>10.11 Exıt statement</vt:lpstr>
      <vt:lpstr>10.12 Return statement</vt:lpstr>
      <vt:lpstr>10.13 null statement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Ofis 365</dc:creator>
  <cp:lastModifiedBy>YUNUS KÜÇÜK</cp:lastModifiedBy>
  <cp:revision>578</cp:revision>
  <dcterms:created xsi:type="dcterms:W3CDTF">2024-07-21T06:30:33Z</dcterms:created>
  <dcterms:modified xsi:type="dcterms:W3CDTF">2024-12-30T15:28:31Z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